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3" r:id="rId5"/>
  </p:sldMasterIdLst>
  <p:notesMasterIdLst>
    <p:notesMasterId r:id="rId29"/>
  </p:notesMasterIdLst>
  <p:handoutMasterIdLst>
    <p:handoutMasterId r:id="rId30"/>
  </p:handoutMasterIdLst>
  <p:sldIdLst>
    <p:sldId id="1498" r:id="rId6"/>
    <p:sldId id="851" r:id="rId7"/>
    <p:sldId id="911" r:id="rId8"/>
    <p:sldId id="987" r:id="rId9"/>
    <p:sldId id="990" r:id="rId10"/>
    <p:sldId id="918" r:id="rId11"/>
    <p:sldId id="1502" r:id="rId12"/>
    <p:sldId id="995" r:id="rId13"/>
    <p:sldId id="1507" r:id="rId14"/>
    <p:sldId id="997" r:id="rId15"/>
    <p:sldId id="998" r:id="rId16"/>
    <p:sldId id="909" r:id="rId17"/>
    <p:sldId id="976" r:id="rId18"/>
    <p:sldId id="993" r:id="rId19"/>
    <p:sldId id="923" r:id="rId20"/>
    <p:sldId id="978" r:id="rId21"/>
    <p:sldId id="985" r:id="rId22"/>
    <p:sldId id="1503" r:id="rId23"/>
    <p:sldId id="1504" r:id="rId24"/>
    <p:sldId id="986" r:id="rId25"/>
    <p:sldId id="994" r:id="rId26"/>
    <p:sldId id="1506" r:id="rId27"/>
    <p:sldId id="984" r:id="rId28"/>
  </p:sldIdLst>
  <p:sldSz cx="12192000" cy="6858000"/>
  <p:notesSz cx="10021888" cy="6889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DAE6BD-7051-4A3D-9617-AC322E88ED4F}">
          <p14:sldIdLst>
            <p14:sldId id="1498"/>
            <p14:sldId id="851"/>
            <p14:sldId id="911"/>
            <p14:sldId id="987"/>
            <p14:sldId id="990"/>
            <p14:sldId id="918"/>
            <p14:sldId id="1502"/>
            <p14:sldId id="995"/>
            <p14:sldId id="1507"/>
            <p14:sldId id="997"/>
            <p14:sldId id="998"/>
            <p14:sldId id="909"/>
            <p14:sldId id="976"/>
            <p14:sldId id="993"/>
            <p14:sldId id="923"/>
            <p14:sldId id="978"/>
            <p14:sldId id="985"/>
            <p14:sldId id="1503"/>
            <p14:sldId id="1504"/>
            <p14:sldId id="986"/>
            <p14:sldId id="994"/>
            <p14:sldId id="1506"/>
            <p14:sldId id="9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5E3CF"/>
    <a:srgbClr val="DAC2EC"/>
    <a:srgbClr val="FCEFEE"/>
    <a:srgbClr val="FFFFFF"/>
    <a:srgbClr val="F3C9C5"/>
    <a:srgbClr val="837D7D"/>
    <a:srgbClr val="EAEFF2"/>
    <a:srgbClr val="EBF1E9"/>
    <a:srgbClr val="C6D4DC"/>
    <a:srgbClr val="95AE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CC1FD3-BCF5-43AD-B11D-70A4E125739F}" v="290" dt="2024-07-31T16:55:51.3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3987" autoAdjust="0"/>
  </p:normalViewPr>
  <p:slideViewPr>
    <p:cSldViewPr snapToGrid="0">
      <p:cViewPr varScale="1">
        <p:scale>
          <a:sx n="69" d="100"/>
          <a:sy n="69" d="100"/>
        </p:scale>
        <p:origin x="786"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963"/>
    </p:cViewPr>
  </p:sorter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10B250-21A3-4196-B970-E8D9545A2499}"/>
              </a:ext>
            </a:extLst>
          </p:cNvPr>
          <p:cNvSpPr>
            <a:spLocks noGrp="1"/>
          </p:cNvSpPr>
          <p:nvPr>
            <p:ph type="hdr" sz="quarter"/>
          </p:nvPr>
        </p:nvSpPr>
        <p:spPr>
          <a:xfrm>
            <a:off x="0" y="0"/>
            <a:ext cx="4342818" cy="345684"/>
          </a:xfrm>
          <a:prstGeom prst="rect">
            <a:avLst/>
          </a:prstGeom>
        </p:spPr>
        <p:txBody>
          <a:bodyPr vert="horz" lIns="96634" tIns="48317" rIns="96634" bIns="48317" rtlCol="0"/>
          <a:lstStyle>
            <a:lvl1pPr algn="l">
              <a:defRPr sz="1300"/>
            </a:lvl1pPr>
          </a:lstStyle>
          <a:p>
            <a:endParaRPr lang="en-US"/>
          </a:p>
        </p:txBody>
      </p:sp>
      <p:sp>
        <p:nvSpPr>
          <p:cNvPr id="3" name="Date Placeholder 2">
            <a:extLst>
              <a:ext uri="{FF2B5EF4-FFF2-40B4-BE49-F238E27FC236}">
                <a16:creationId xmlns:a16="http://schemas.microsoft.com/office/drawing/2014/main" id="{692AAC21-3E0B-4600-A2BC-304495CE6BC5}"/>
              </a:ext>
            </a:extLst>
          </p:cNvPr>
          <p:cNvSpPr>
            <a:spLocks noGrp="1"/>
          </p:cNvSpPr>
          <p:nvPr>
            <p:ph type="dt" sz="quarter" idx="1"/>
          </p:nvPr>
        </p:nvSpPr>
        <p:spPr>
          <a:xfrm>
            <a:off x="5676750" y="0"/>
            <a:ext cx="4342818" cy="345684"/>
          </a:xfrm>
          <a:prstGeom prst="rect">
            <a:avLst/>
          </a:prstGeom>
        </p:spPr>
        <p:txBody>
          <a:bodyPr vert="horz" lIns="96634" tIns="48317" rIns="96634" bIns="48317" rtlCol="0"/>
          <a:lstStyle>
            <a:lvl1pPr algn="r">
              <a:defRPr sz="1300"/>
            </a:lvl1pPr>
          </a:lstStyle>
          <a:p>
            <a:fld id="{3484B956-A7DC-4915-AD52-6AACAAF48831}" type="datetimeFigureOut">
              <a:rPr lang="en-US" smtClean="0"/>
              <a:t>12/5/2024</a:t>
            </a:fld>
            <a:endParaRPr lang="en-US"/>
          </a:p>
        </p:txBody>
      </p:sp>
      <p:sp>
        <p:nvSpPr>
          <p:cNvPr id="4" name="Footer Placeholder 3">
            <a:extLst>
              <a:ext uri="{FF2B5EF4-FFF2-40B4-BE49-F238E27FC236}">
                <a16:creationId xmlns:a16="http://schemas.microsoft.com/office/drawing/2014/main" id="{09EE5DFC-CE78-4C28-8B02-F430FC549B99}"/>
              </a:ext>
            </a:extLst>
          </p:cNvPr>
          <p:cNvSpPr>
            <a:spLocks noGrp="1"/>
          </p:cNvSpPr>
          <p:nvPr>
            <p:ph type="ftr" sz="quarter" idx="2"/>
          </p:nvPr>
        </p:nvSpPr>
        <p:spPr>
          <a:xfrm>
            <a:off x="0" y="6544067"/>
            <a:ext cx="4342818" cy="345683"/>
          </a:xfrm>
          <a:prstGeom prst="rect">
            <a:avLst/>
          </a:prstGeom>
        </p:spPr>
        <p:txBody>
          <a:bodyPr vert="horz" lIns="96634" tIns="48317" rIns="96634" bIns="48317"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7B1985E9-E86B-4F92-BE42-ACD7EA8DBBD5}"/>
              </a:ext>
            </a:extLst>
          </p:cNvPr>
          <p:cNvSpPr>
            <a:spLocks noGrp="1"/>
          </p:cNvSpPr>
          <p:nvPr>
            <p:ph type="sldNum" sz="quarter" idx="3"/>
          </p:nvPr>
        </p:nvSpPr>
        <p:spPr>
          <a:xfrm>
            <a:off x="5676750" y="6544067"/>
            <a:ext cx="4342818" cy="345683"/>
          </a:xfrm>
          <a:prstGeom prst="rect">
            <a:avLst/>
          </a:prstGeom>
        </p:spPr>
        <p:txBody>
          <a:bodyPr vert="horz" lIns="96634" tIns="48317" rIns="96634" bIns="48317" rtlCol="0" anchor="b"/>
          <a:lstStyle>
            <a:lvl1pPr algn="r">
              <a:defRPr sz="1300"/>
            </a:lvl1pPr>
          </a:lstStyle>
          <a:p>
            <a:fld id="{219A7940-2B72-4FF3-A76F-BFDBD8D867EB}" type="slidenum">
              <a:rPr lang="en-US" smtClean="0"/>
              <a:t>‹#›</a:t>
            </a:fld>
            <a:endParaRPr lang="en-US"/>
          </a:p>
        </p:txBody>
      </p:sp>
    </p:spTree>
    <p:extLst>
      <p:ext uri="{BB962C8B-B14F-4D97-AF65-F5344CB8AC3E}">
        <p14:creationId xmlns:p14="http://schemas.microsoft.com/office/powerpoint/2010/main" val="71938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42818" cy="345684"/>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5676750" y="0"/>
            <a:ext cx="4342818" cy="345684"/>
          </a:xfrm>
          <a:prstGeom prst="rect">
            <a:avLst/>
          </a:prstGeom>
        </p:spPr>
        <p:txBody>
          <a:bodyPr vert="horz" lIns="96634" tIns="48317" rIns="96634" bIns="48317" rtlCol="0"/>
          <a:lstStyle>
            <a:lvl1pPr algn="r">
              <a:defRPr sz="1300"/>
            </a:lvl1pPr>
          </a:lstStyle>
          <a:p>
            <a:fld id="{82670DD8-E9CB-4722-9EFB-25BF4AB50DFE}" type="datetimeFigureOut">
              <a:rPr lang="en-GB" smtClean="0"/>
              <a:t>05/12/2024</a:t>
            </a:fld>
            <a:endParaRPr lang="en-GB"/>
          </a:p>
        </p:txBody>
      </p:sp>
      <p:sp>
        <p:nvSpPr>
          <p:cNvPr id="4" name="Slide Image Placeholder 3"/>
          <p:cNvSpPr>
            <a:spLocks noGrp="1" noRot="1" noChangeAspect="1"/>
          </p:cNvSpPr>
          <p:nvPr>
            <p:ph type="sldImg" idx="2"/>
          </p:nvPr>
        </p:nvSpPr>
        <p:spPr>
          <a:xfrm>
            <a:off x="2943225" y="860425"/>
            <a:ext cx="4135438" cy="2325688"/>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1002189" y="3315692"/>
            <a:ext cx="8017510" cy="2712839"/>
          </a:xfrm>
          <a:prstGeom prst="rect">
            <a:avLst/>
          </a:prstGeom>
        </p:spPr>
        <p:txBody>
          <a:bodyPr vert="horz" lIns="96634" tIns="48317" rIns="96634" bIns="483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44067"/>
            <a:ext cx="4342818" cy="345683"/>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5676750" y="6544067"/>
            <a:ext cx="4342818" cy="345683"/>
          </a:xfrm>
          <a:prstGeom prst="rect">
            <a:avLst/>
          </a:prstGeom>
        </p:spPr>
        <p:txBody>
          <a:bodyPr vert="horz" lIns="96634" tIns="48317" rIns="96634" bIns="48317" rtlCol="0" anchor="b"/>
          <a:lstStyle>
            <a:lvl1pPr algn="r">
              <a:defRPr sz="1300"/>
            </a:lvl1pPr>
          </a:lstStyle>
          <a:p>
            <a:fld id="{618025E8-28F6-488E-A7F2-05D168FC74F5}" type="slidenum">
              <a:rPr lang="en-GB" smtClean="0"/>
              <a:t>‹#›</a:t>
            </a:fld>
            <a:endParaRPr lang="en-GB"/>
          </a:p>
        </p:txBody>
      </p:sp>
    </p:spTree>
    <p:extLst>
      <p:ext uri="{BB962C8B-B14F-4D97-AF65-F5344CB8AC3E}">
        <p14:creationId xmlns:p14="http://schemas.microsoft.com/office/powerpoint/2010/main" val="221459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500" dirty="0"/>
              <a:t>Intro: Use the photo to contextualise the lesson</a:t>
            </a:r>
          </a:p>
        </p:txBody>
      </p:sp>
      <p:sp>
        <p:nvSpPr>
          <p:cNvPr id="4" name="Slide Number Placeholder 3"/>
          <p:cNvSpPr>
            <a:spLocks noGrp="1"/>
          </p:cNvSpPr>
          <p:nvPr>
            <p:ph type="sldNum" sz="quarter" idx="5"/>
          </p:nvPr>
        </p:nvSpPr>
        <p:spPr/>
        <p:txBody>
          <a:bodyPr/>
          <a:lstStyle/>
          <a:p>
            <a:fld id="{618025E8-28F6-488E-A7F2-05D168FC74F5}" type="slidenum">
              <a:rPr lang="en-GB" smtClean="0"/>
              <a:t>2</a:t>
            </a:fld>
            <a:endParaRPr lang="en-GB"/>
          </a:p>
        </p:txBody>
      </p:sp>
    </p:spTree>
    <p:extLst>
      <p:ext uri="{BB962C8B-B14F-4D97-AF65-F5344CB8AC3E}">
        <p14:creationId xmlns:p14="http://schemas.microsoft.com/office/powerpoint/2010/main" val="1583562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 language skill here? Reading for information &amp; the 2 girls showed that they can read and extract specific, relevant information from a text</a:t>
            </a:r>
          </a:p>
          <a:p>
            <a:r>
              <a:rPr lang="en-GB" dirty="0"/>
              <a:t>What is the communicative skill? Mediation. She bridges the gap between him and the text. It is an information gap. The “problem” is that the 2 girls are more focussed on the information they have to share  than on whether their listeners are understanding or even listening (in these activities students aren’t listening, they’re just waiting their turn.</a:t>
            </a:r>
          </a:p>
          <a:p>
            <a:endParaRPr lang="en-GB" dirty="0"/>
          </a:p>
          <a:p>
            <a:r>
              <a:rPr lang="en-GB" dirty="0"/>
              <a:t>How can she help him understand?</a:t>
            </a:r>
          </a:p>
          <a:p>
            <a:r>
              <a:rPr lang="en-GB" dirty="0"/>
              <a:t>Change her approach: </a:t>
            </a:r>
          </a:p>
          <a:p>
            <a:r>
              <a:rPr lang="en-GB" dirty="0"/>
              <a:t>1. rather than a sustained monologue, she sets up a dialogue by asking him to ask her for the info he needs e.g. </a:t>
            </a:r>
          </a:p>
          <a:p>
            <a:r>
              <a:rPr lang="en-GB" dirty="0"/>
              <a:t>Her: I’ve read about </a:t>
            </a:r>
            <a:r>
              <a:rPr lang="en-GB" sz="1300" dirty="0" err="1"/>
              <a:t>Kazlu</a:t>
            </a:r>
            <a:r>
              <a:rPr lang="en-GB" sz="1300" dirty="0"/>
              <a:t> </a:t>
            </a:r>
            <a:r>
              <a:rPr lang="en-GB" sz="1300" dirty="0" err="1"/>
              <a:t>Ruda</a:t>
            </a:r>
            <a:r>
              <a:rPr lang="en-GB" sz="1300" dirty="0"/>
              <a:t>, what would you like to know?</a:t>
            </a:r>
          </a:p>
          <a:p>
            <a:r>
              <a:rPr lang="en-GB" sz="1300" dirty="0"/>
              <a:t>Him: How much does it cost?</a:t>
            </a:r>
          </a:p>
          <a:p>
            <a:r>
              <a:rPr lang="en-GB" sz="1300" dirty="0"/>
              <a:t>Her: €49</a:t>
            </a:r>
          </a:p>
          <a:p>
            <a:r>
              <a:rPr lang="en-GB" sz="1300" dirty="0"/>
              <a:t>Him: what does the price include? etc.</a:t>
            </a:r>
          </a:p>
          <a:p>
            <a:r>
              <a:rPr lang="en-GB" sz="1300" dirty="0"/>
              <a:t>He could / should make notes of her answers</a:t>
            </a:r>
          </a:p>
          <a:p>
            <a:pPr marL="241584" indent="-241584">
              <a:buAutoNum type="arabicPeriod" startAt="2"/>
            </a:pPr>
            <a:r>
              <a:rPr lang="en-GB" sz="1300" dirty="0"/>
              <a:t>She can signpost e.g. price. It’s €49.  For €49 you get: …</a:t>
            </a:r>
          </a:p>
          <a:p>
            <a:r>
              <a:rPr lang="en-GB" sz="1300" dirty="0"/>
              <a:t>What else can she do?</a:t>
            </a:r>
          </a:p>
          <a:p>
            <a:endParaRPr lang="en-GB" sz="1300" dirty="0"/>
          </a:p>
          <a:p>
            <a:r>
              <a:rPr lang="en-GB" sz="1300" dirty="0"/>
              <a:t>How can he help her to help him? (because she’s concentrating on remembering her info)</a:t>
            </a:r>
          </a:p>
          <a:p>
            <a:pPr marL="241584" indent="-241584">
              <a:lnSpc>
                <a:spcPct val="107000"/>
              </a:lnSpc>
              <a:spcAft>
                <a:spcPts val="845"/>
              </a:spcAft>
              <a:buAutoNum type="arabicPeriod"/>
            </a:pPr>
            <a:r>
              <a:rPr lang="en-GB" sz="1300" dirty="0">
                <a:latin typeface="Calibri" panose="020F0502020204030204" pitchFamily="34" charset="0"/>
                <a:ea typeface="Calibri" panose="020F0502020204030204" pitchFamily="34" charset="0"/>
                <a:cs typeface="Times New Roman" panose="02020603050405020304" pitchFamily="18" charset="0"/>
              </a:rPr>
              <a:t>He could listen actively e.g.  nodding, making sounds to show he is listening. He could echo, recap, summarise, ask questions to show that or what he’s understood.</a:t>
            </a:r>
          </a:p>
          <a:p>
            <a:pPr marL="241584" indent="-241584">
              <a:lnSpc>
                <a:spcPct val="107000"/>
              </a:lnSpc>
              <a:spcAft>
                <a:spcPts val="845"/>
              </a:spcAft>
              <a:buAutoNum type="arabicPeriod"/>
            </a:pPr>
            <a:r>
              <a:rPr lang="en-GB" sz="1300" dirty="0">
                <a:latin typeface="Calibri" panose="020F0502020204030204" pitchFamily="34" charset="0"/>
                <a:ea typeface="Calibri" panose="020F0502020204030204" pitchFamily="34" charset="0"/>
                <a:cs typeface="Times New Roman" panose="02020603050405020304" pitchFamily="18" charset="0"/>
              </a:rPr>
              <a:t>He could turn it into a Q &amp; A session</a:t>
            </a:r>
          </a:p>
          <a:p>
            <a:pPr marL="241584" indent="-241584">
              <a:lnSpc>
                <a:spcPct val="107000"/>
              </a:lnSpc>
              <a:spcAft>
                <a:spcPts val="845"/>
              </a:spcAft>
              <a:buAutoNum type="arabicPeriod"/>
            </a:pPr>
            <a:r>
              <a:rPr lang="en-GB" sz="1300" dirty="0"/>
              <a:t>He could / should make notes </a:t>
            </a:r>
            <a:endParaRPr lang="en-GB" sz="1300" dirty="0">
              <a:latin typeface="Calibri" panose="020F0502020204030204" pitchFamily="34" charset="0"/>
              <a:ea typeface="Calibri" panose="020F0502020204030204" pitchFamily="34" charset="0"/>
              <a:cs typeface="Times New Roman" panose="02020603050405020304" pitchFamily="18" charset="0"/>
            </a:endParaRPr>
          </a:p>
          <a:p>
            <a:endParaRPr lang="en-GB" sz="1300" dirty="0"/>
          </a:p>
          <a:p>
            <a:endParaRPr lang="en-GB" sz="1300" dirty="0"/>
          </a:p>
          <a:p>
            <a:endParaRPr lang="en-GB" dirty="0"/>
          </a:p>
        </p:txBody>
      </p:sp>
      <p:sp>
        <p:nvSpPr>
          <p:cNvPr id="4" name="Slide Number Placeholder 3"/>
          <p:cNvSpPr>
            <a:spLocks noGrp="1"/>
          </p:cNvSpPr>
          <p:nvPr>
            <p:ph type="sldNum" sz="quarter" idx="5"/>
          </p:nvPr>
        </p:nvSpPr>
        <p:spPr/>
        <p:txBody>
          <a:bodyPr/>
          <a:lstStyle/>
          <a:p>
            <a:fld id="{618025E8-28F6-488E-A7F2-05D168FC74F5}" type="slidenum">
              <a:rPr lang="en-GB" smtClean="0"/>
              <a:t>11</a:t>
            </a:fld>
            <a:endParaRPr lang="en-GB"/>
          </a:p>
        </p:txBody>
      </p:sp>
    </p:spTree>
    <p:extLst>
      <p:ext uri="{BB962C8B-B14F-4D97-AF65-F5344CB8AC3E}">
        <p14:creationId xmlns:p14="http://schemas.microsoft.com/office/powerpoint/2010/main" val="59881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900" dirty="0"/>
              <a:t>Note: read slide 1 and edit this slide accordingly. </a:t>
            </a:r>
          </a:p>
          <a:p>
            <a:pPr defTabSz="966338">
              <a:defRPr/>
            </a:pPr>
            <a:r>
              <a:rPr lang="en-GB" sz="1900" dirty="0"/>
              <a:t>What we are going to do</a:t>
            </a:r>
          </a:p>
          <a:p>
            <a:pPr defTabSz="966338">
              <a:defRPr/>
            </a:pPr>
            <a:r>
              <a:rPr lang="en-GB" sz="1900" dirty="0"/>
              <a:t>Highlight the 4 potential trips but do not ask them to start yet – you’re going to cover the “why” first</a:t>
            </a:r>
          </a:p>
          <a:p>
            <a:pPr defTabSz="966338">
              <a:defRPr/>
            </a:pPr>
            <a:endParaRPr lang="en-GB" sz="1900" dirty="0"/>
          </a:p>
        </p:txBody>
      </p:sp>
      <p:sp>
        <p:nvSpPr>
          <p:cNvPr id="4" name="Slide Number Placeholder 3"/>
          <p:cNvSpPr>
            <a:spLocks noGrp="1"/>
          </p:cNvSpPr>
          <p:nvPr>
            <p:ph type="sldNum" sz="quarter" idx="5"/>
          </p:nvPr>
        </p:nvSpPr>
        <p:spPr/>
        <p:txBody>
          <a:bodyPr/>
          <a:lstStyle/>
          <a:p>
            <a:fld id="{618025E8-28F6-488E-A7F2-05D168FC74F5}" type="slidenum">
              <a:rPr lang="en-GB" smtClean="0"/>
              <a:t>12</a:t>
            </a:fld>
            <a:endParaRPr lang="en-GB"/>
          </a:p>
        </p:txBody>
      </p:sp>
    </p:spTree>
    <p:extLst>
      <p:ext uri="{BB962C8B-B14F-4D97-AF65-F5344CB8AC3E}">
        <p14:creationId xmlns:p14="http://schemas.microsoft.com/office/powerpoint/2010/main" val="3815020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Organise class for cross-grouping</a:t>
            </a:r>
          </a:p>
          <a:p>
            <a:r>
              <a:rPr lang="en-GB" dirty="0"/>
              <a:t>Task 1: students in groups of  4; each group assigned  a letter A -&gt; D</a:t>
            </a:r>
          </a:p>
          <a:p>
            <a:r>
              <a:rPr lang="en-GB" dirty="0"/>
              <a:t>Set a time limit for completing the table (next slide)</a:t>
            </a:r>
          </a:p>
          <a:p>
            <a:r>
              <a:rPr lang="en-GB" dirty="0"/>
              <a:t>Using timers: use your whiteboard software to set a timer, for the tasks</a:t>
            </a:r>
          </a:p>
          <a:p>
            <a:r>
              <a:rPr lang="en-GB" dirty="0"/>
              <a:t>Or if you don’t have one, download freeware e.g. https://www.countdownkings.com/free-powerpoint-timer/ </a:t>
            </a:r>
          </a:p>
        </p:txBody>
      </p:sp>
      <p:sp>
        <p:nvSpPr>
          <p:cNvPr id="4" name="Slide Number Placeholder 3"/>
          <p:cNvSpPr>
            <a:spLocks noGrp="1"/>
          </p:cNvSpPr>
          <p:nvPr>
            <p:ph type="sldNum" sz="quarter" idx="5"/>
          </p:nvPr>
        </p:nvSpPr>
        <p:spPr/>
        <p:txBody>
          <a:bodyPr/>
          <a:lstStyle/>
          <a:p>
            <a:pPr defTabSz="966338">
              <a:defRPr/>
            </a:pPr>
            <a:fld id="{618025E8-28F6-488E-A7F2-05D168FC74F5}" type="slidenum">
              <a:rPr lang="en-GB" sz="1400">
                <a:solidFill>
                  <a:prstClr val="black"/>
                </a:solidFill>
                <a:latin typeface="Calibri" panose="020F0502020204030204"/>
              </a:rPr>
              <a:pPr defTabSz="966338">
                <a:defRPr/>
              </a:pPr>
              <a:t>13</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362165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endParaRPr lang="en-GB" sz="1900" dirty="0"/>
          </a:p>
          <a:p>
            <a:pPr defTabSz="966338">
              <a:defRPr/>
            </a:pPr>
            <a:r>
              <a:rPr lang="en-GB" sz="1900" dirty="0"/>
              <a:t>Note: read slide 1 and edit this slide accordingly. </a:t>
            </a:r>
          </a:p>
          <a:p>
            <a:pPr defTabSz="966338">
              <a:defRPr/>
            </a:pPr>
            <a:r>
              <a:rPr lang="en-GB" sz="1900" dirty="0"/>
              <a:t>Either ask the students to use the QR code to access the landing page and scroll through to find their trip and complete the table on slide 12 or </a:t>
            </a:r>
          </a:p>
          <a:p>
            <a:pPr defTabSz="966338">
              <a:defRPr/>
            </a:pPr>
            <a:r>
              <a:rPr lang="en-GB" sz="1900" dirty="0"/>
              <a:t>hand out photocopies of the “school trip downloaded info” word document, one trip per student in each group. and display slide 12</a:t>
            </a:r>
          </a:p>
          <a:p>
            <a:pPr defTabSz="966338">
              <a:defRPr/>
            </a:pPr>
            <a:endParaRPr lang="en-GB" sz="1900" dirty="0"/>
          </a:p>
        </p:txBody>
      </p:sp>
      <p:sp>
        <p:nvSpPr>
          <p:cNvPr id="4" name="Slide Number Placeholder 3"/>
          <p:cNvSpPr>
            <a:spLocks noGrp="1"/>
          </p:cNvSpPr>
          <p:nvPr>
            <p:ph type="sldNum" sz="quarter" idx="5"/>
          </p:nvPr>
        </p:nvSpPr>
        <p:spPr/>
        <p:txBody>
          <a:bodyPr/>
          <a:lstStyle/>
          <a:p>
            <a:fld id="{618025E8-28F6-488E-A7F2-05D168FC74F5}" type="slidenum">
              <a:rPr lang="en-GB" smtClean="0"/>
              <a:t>14</a:t>
            </a:fld>
            <a:endParaRPr lang="en-GB"/>
          </a:p>
        </p:txBody>
      </p:sp>
    </p:spTree>
    <p:extLst>
      <p:ext uri="{BB962C8B-B14F-4D97-AF65-F5344CB8AC3E}">
        <p14:creationId xmlns:p14="http://schemas.microsoft.com/office/powerpoint/2010/main" val="1874378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word doc for completed tables</a:t>
            </a:r>
          </a:p>
        </p:txBody>
      </p:sp>
      <p:sp>
        <p:nvSpPr>
          <p:cNvPr id="4" name="Slide Number Placeholder 3"/>
          <p:cNvSpPr>
            <a:spLocks noGrp="1"/>
          </p:cNvSpPr>
          <p:nvPr>
            <p:ph type="sldNum" sz="quarter" idx="5"/>
          </p:nvPr>
        </p:nvSpPr>
        <p:spPr/>
        <p:txBody>
          <a:bodyPr/>
          <a:lstStyle/>
          <a:p>
            <a:fld id="{618025E8-28F6-488E-A7F2-05D168FC74F5}" type="slidenum">
              <a:rPr lang="en-GB" smtClean="0"/>
              <a:t>15</a:t>
            </a:fld>
            <a:endParaRPr lang="en-GB"/>
          </a:p>
        </p:txBody>
      </p:sp>
    </p:spTree>
    <p:extLst>
      <p:ext uri="{BB962C8B-B14F-4D97-AF65-F5344CB8AC3E}">
        <p14:creationId xmlns:p14="http://schemas.microsoft.com/office/powerpoint/2010/main" val="138695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66338">
              <a:defRPr/>
            </a:pPr>
            <a:fld id="{618025E8-28F6-488E-A7F2-05D168FC74F5}" type="slidenum">
              <a:rPr lang="en-GB" sz="1400">
                <a:solidFill>
                  <a:prstClr val="black"/>
                </a:solidFill>
                <a:latin typeface="Calibri" panose="020F0502020204030204"/>
              </a:rPr>
              <a:pPr defTabSz="966338">
                <a:defRPr/>
              </a:pPr>
              <a:t>16</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3960915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5"/>
              </a:spcAft>
            </a:pPr>
            <a:r>
              <a:rPr lang="en-GB" sz="1700" dirty="0">
                <a:latin typeface="Calibri" panose="020F0502020204030204" pitchFamily="34" charset="0"/>
                <a:ea typeface="Calibri" panose="020F0502020204030204" pitchFamily="34" charset="0"/>
                <a:cs typeface="Times New Roman" panose="02020603050405020304" pitchFamily="18" charset="0"/>
              </a:rPr>
              <a:t>Next reflections evaluation and follow up.</a:t>
            </a:r>
          </a:p>
          <a:p>
            <a:pPr>
              <a:lnSpc>
                <a:spcPct val="107000"/>
              </a:lnSpc>
              <a:spcAft>
                <a:spcPts val="845"/>
              </a:spcAft>
            </a:pPr>
            <a:r>
              <a:rPr lang="en-GB" sz="1700" dirty="0">
                <a:latin typeface="Calibri" panose="020F0502020204030204" pitchFamily="34" charset="0"/>
                <a:ea typeface="Calibri" panose="020F0502020204030204" pitchFamily="34" charset="0"/>
                <a:cs typeface="Times New Roman" panose="02020603050405020304" pitchFamily="18" charset="0"/>
              </a:rPr>
              <a:t>Many course books and many teachers follow-up tasks like this with focus on language, usually error correction. There is more to it than this:</a:t>
            </a:r>
          </a:p>
          <a:p>
            <a:pPr marL="362377" indent="-362377">
              <a:lnSpc>
                <a:spcPct val="107000"/>
              </a:lnSpc>
              <a:spcAft>
                <a:spcPts val="845"/>
              </a:spcAft>
              <a:buAutoNum type="alphaLcParenBoth"/>
            </a:pPr>
            <a:r>
              <a:rPr lang="en-GB" sz="1700" dirty="0">
                <a:latin typeface="Calibri" panose="020F0502020204030204" pitchFamily="34" charset="0"/>
                <a:ea typeface="Calibri" panose="020F0502020204030204" pitchFamily="34" charset="0"/>
                <a:cs typeface="Times New Roman" panose="02020603050405020304" pitchFamily="18" charset="0"/>
              </a:rPr>
              <a:t>Task completion,  did they complete it in the time allowed? (how well) did they do it i.e. did they discuss and decide or simply share the information?</a:t>
            </a:r>
          </a:p>
          <a:p>
            <a:pPr marL="362377" indent="-362377">
              <a:lnSpc>
                <a:spcPct val="107000"/>
              </a:lnSpc>
              <a:spcAft>
                <a:spcPts val="845"/>
              </a:spcAft>
              <a:buAutoNum type="alphaLcParenBoth"/>
            </a:pPr>
            <a:r>
              <a:rPr lang="en-GB" sz="1700" dirty="0">
                <a:latin typeface="Calibri" panose="020F0502020204030204" pitchFamily="34" charset="0"/>
                <a:ea typeface="Calibri" panose="020F0502020204030204" pitchFamily="34" charset="0"/>
                <a:cs typeface="Times New Roman" panose="02020603050405020304" pitchFamily="18" charset="0"/>
              </a:rPr>
              <a:t>Mediation: did they monologue it or dialogue it? Did they listening actively listen or simply wait for their turn to speak?</a:t>
            </a:r>
          </a:p>
          <a:p>
            <a:pPr marL="362377" indent="-362377">
              <a:lnSpc>
                <a:spcPct val="107000"/>
              </a:lnSpc>
              <a:spcAft>
                <a:spcPts val="845"/>
              </a:spcAft>
              <a:buAutoNum type="alphaLcParenBoth"/>
            </a:pPr>
            <a:r>
              <a:rPr lang="en-GB" sz="1700" dirty="0">
                <a:latin typeface="Calibri" panose="020F0502020204030204" pitchFamily="34" charset="0"/>
                <a:ea typeface="Calibri" panose="020F0502020204030204" pitchFamily="34" charset="0"/>
                <a:cs typeface="Times New Roman" panose="02020603050405020304" pitchFamily="18" charset="0"/>
              </a:rPr>
              <a:t>language use. (part of the “how well did they do it) How comprehensible and fluent were they? Did they struggle for vocabulary or expressions?  How accurate were they?</a:t>
            </a:r>
          </a:p>
          <a:p>
            <a:pPr>
              <a:lnSpc>
                <a:spcPct val="107000"/>
              </a:lnSpc>
              <a:spcAft>
                <a:spcPts val="845"/>
              </a:spcAft>
            </a:pPr>
            <a:r>
              <a:rPr lang="en-GB" sz="1700" dirty="0">
                <a:latin typeface="Calibri" panose="020F0502020204030204" pitchFamily="34" charset="0"/>
                <a:ea typeface="Calibri" panose="020F0502020204030204" pitchFamily="34" charset="0"/>
                <a:cs typeface="Times New Roman" panose="02020603050405020304" pitchFamily="18" charset="0"/>
              </a:rPr>
              <a:t>Have them discuss their answers to Questions 1 – 4, before going on to question 5, on the next slide</a:t>
            </a:r>
          </a:p>
        </p:txBody>
      </p:sp>
      <p:sp>
        <p:nvSpPr>
          <p:cNvPr id="4" name="Slide Number Placeholder 3"/>
          <p:cNvSpPr>
            <a:spLocks noGrp="1"/>
          </p:cNvSpPr>
          <p:nvPr>
            <p:ph type="sldNum" sz="quarter" idx="5"/>
          </p:nvPr>
        </p:nvSpPr>
        <p:spPr/>
        <p:txBody>
          <a:bodyPr/>
          <a:lstStyle/>
          <a:p>
            <a:pPr defTabSz="966338">
              <a:defRPr/>
            </a:pPr>
            <a:fld id="{618025E8-28F6-488E-A7F2-05D168FC74F5}" type="slidenum">
              <a:rPr lang="en-GB" sz="1400">
                <a:solidFill>
                  <a:prstClr val="black"/>
                </a:solidFill>
                <a:latin typeface="Calibri" panose="020F0502020204030204"/>
              </a:rPr>
              <a:pPr defTabSz="966338">
                <a:defRPr/>
              </a:pPr>
              <a:t>17</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3092309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5"/>
              </a:spcAft>
            </a:pPr>
            <a:r>
              <a:rPr lang="en-GB" sz="1700" dirty="0">
                <a:latin typeface="Calibri" panose="020F0502020204030204" pitchFamily="34" charset="0"/>
                <a:ea typeface="Calibri" panose="020F0502020204030204" pitchFamily="34" charset="0"/>
                <a:cs typeface="Times New Roman" panose="02020603050405020304" pitchFamily="18" charset="0"/>
              </a:rPr>
              <a:t>Next reflections evaluation and follow up.</a:t>
            </a:r>
          </a:p>
          <a:p>
            <a:pPr>
              <a:lnSpc>
                <a:spcPct val="107000"/>
              </a:lnSpc>
              <a:spcAft>
                <a:spcPts val="845"/>
              </a:spcAft>
            </a:pPr>
            <a:r>
              <a:rPr lang="en-GB" sz="1700" dirty="0">
                <a:latin typeface="Calibri" panose="020F0502020204030204" pitchFamily="34" charset="0"/>
                <a:ea typeface="Calibri" panose="020F0502020204030204" pitchFamily="34" charset="0"/>
                <a:cs typeface="Times New Roman" panose="02020603050405020304" pitchFamily="18" charset="0"/>
              </a:rPr>
              <a:t>Many course books and many teachers follow-up tasks like this with focus on language, usually error correction. There is more to it than this:</a:t>
            </a:r>
          </a:p>
          <a:p>
            <a:pPr marL="362377" indent="-362377">
              <a:lnSpc>
                <a:spcPct val="107000"/>
              </a:lnSpc>
              <a:spcAft>
                <a:spcPts val="845"/>
              </a:spcAft>
              <a:buAutoNum type="alphaLcParenBoth"/>
            </a:pPr>
            <a:r>
              <a:rPr lang="en-GB" sz="1700" dirty="0">
                <a:latin typeface="Calibri" panose="020F0502020204030204" pitchFamily="34" charset="0"/>
                <a:ea typeface="Calibri" panose="020F0502020204030204" pitchFamily="34" charset="0"/>
                <a:cs typeface="Times New Roman" panose="02020603050405020304" pitchFamily="18" charset="0"/>
              </a:rPr>
              <a:t>Task completion,  did they complete it in the time allowed? (how well) did they do it i.e. did they discuss and decide or simply share the information?</a:t>
            </a:r>
          </a:p>
          <a:p>
            <a:pPr marL="362377" indent="-362377">
              <a:lnSpc>
                <a:spcPct val="107000"/>
              </a:lnSpc>
              <a:spcAft>
                <a:spcPts val="845"/>
              </a:spcAft>
              <a:buAutoNum type="alphaLcParenBoth"/>
            </a:pPr>
            <a:r>
              <a:rPr lang="en-GB" sz="1700" dirty="0">
                <a:latin typeface="Calibri" panose="020F0502020204030204" pitchFamily="34" charset="0"/>
                <a:ea typeface="Calibri" panose="020F0502020204030204" pitchFamily="34" charset="0"/>
                <a:cs typeface="Times New Roman" panose="02020603050405020304" pitchFamily="18" charset="0"/>
              </a:rPr>
              <a:t>Mediation: did they monologue it or dialogue it? Did they listening actively listen or simply wait for their turn to speak?</a:t>
            </a:r>
          </a:p>
          <a:p>
            <a:pPr marL="362377" indent="-362377">
              <a:lnSpc>
                <a:spcPct val="107000"/>
              </a:lnSpc>
              <a:spcAft>
                <a:spcPts val="845"/>
              </a:spcAft>
              <a:buAutoNum type="alphaLcParenBoth"/>
            </a:pPr>
            <a:r>
              <a:rPr lang="en-GB" sz="1700" dirty="0">
                <a:latin typeface="Calibri" panose="020F0502020204030204" pitchFamily="34" charset="0"/>
                <a:ea typeface="Calibri" panose="020F0502020204030204" pitchFamily="34" charset="0"/>
                <a:cs typeface="Times New Roman" panose="02020603050405020304" pitchFamily="18" charset="0"/>
              </a:rPr>
              <a:t>language use. (part of the “how well did they do it) How comprehensible and fluent were they? Did they struggle for vocabulary or expressions?  How accurate were they?</a:t>
            </a:r>
          </a:p>
          <a:p>
            <a:pPr>
              <a:lnSpc>
                <a:spcPct val="107000"/>
              </a:lnSpc>
              <a:spcAft>
                <a:spcPts val="845"/>
              </a:spcAft>
            </a:pPr>
            <a:r>
              <a:rPr lang="en-GB" sz="1700" dirty="0">
                <a:latin typeface="Calibri" panose="020F0502020204030204" pitchFamily="34" charset="0"/>
                <a:ea typeface="Calibri" panose="020F0502020204030204" pitchFamily="34" charset="0"/>
                <a:cs typeface="Times New Roman" panose="02020603050405020304" pitchFamily="18" charset="0"/>
              </a:rPr>
              <a:t>Have them discuss their answers to Questions 1 – 4, before going on to question 5, on the next slide</a:t>
            </a:r>
          </a:p>
        </p:txBody>
      </p:sp>
      <p:sp>
        <p:nvSpPr>
          <p:cNvPr id="4" name="Slide Number Placeholder 3"/>
          <p:cNvSpPr>
            <a:spLocks noGrp="1"/>
          </p:cNvSpPr>
          <p:nvPr>
            <p:ph type="sldNum" sz="quarter" idx="5"/>
          </p:nvPr>
        </p:nvSpPr>
        <p:spPr/>
        <p:txBody>
          <a:bodyPr/>
          <a:lstStyle/>
          <a:p>
            <a:pPr defTabSz="966338">
              <a:defRPr/>
            </a:pPr>
            <a:fld id="{618025E8-28F6-488E-A7F2-05D168FC74F5}" type="slidenum">
              <a:rPr lang="en-GB" sz="1400">
                <a:solidFill>
                  <a:prstClr val="black"/>
                </a:solidFill>
                <a:latin typeface="Calibri" panose="020F0502020204030204"/>
              </a:rPr>
              <a:pPr defTabSz="966338">
                <a:defRPr/>
              </a:pPr>
              <a:t>18</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651660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5"/>
              </a:spcAft>
            </a:pPr>
            <a:r>
              <a:rPr lang="en-GB" sz="1700" dirty="0">
                <a:latin typeface="Calibri" panose="020F0502020204030204" pitchFamily="34" charset="0"/>
                <a:ea typeface="Calibri" panose="020F0502020204030204" pitchFamily="34" charset="0"/>
                <a:cs typeface="Times New Roman" panose="02020603050405020304" pitchFamily="18" charset="0"/>
              </a:rPr>
              <a:t>Next reflections evaluation and follow up.</a:t>
            </a:r>
          </a:p>
          <a:p>
            <a:pPr>
              <a:lnSpc>
                <a:spcPct val="107000"/>
              </a:lnSpc>
              <a:spcAft>
                <a:spcPts val="845"/>
              </a:spcAft>
            </a:pPr>
            <a:r>
              <a:rPr lang="en-GB" sz="1700" dirty="0">
                <a:latin typeface="Calibri" panose="020F0502020204030204" pitchFamily="34" charset="0"/>
                <a:ea typeface="Calibri" panose="020F0502020204030204" pitchFamily="34" charset="0"/>
                <a:cs typeface="Times New Roman" panose="02020603050405020304" pitchFamily="18" charset="0"/>
              </a:rPr>
              <a:t>Many course books and many teachers follow-up tasks like this with focus on language, usually error correction. There is more to it than this:</a:t>
            </a:r>
          </a:p>
          <a:p>
            <a:pPr marL="362377" indent="-362377">
              <a:lnSpc>
                <a:spcPct val="107000"/>
              </a:lnSpc>
              <a:spcAft>
                <a:spcPts val="845"/>
              </a:spcAft>
              <a:buAutoNum type="alphaLcParenBoth"/>
            </a:pPr>
            <a:r>
              <a:rPr lang="en-GB" sz="1700" dirty="0">
                <a:latin typeface="Calibri" panose="020F0502020204030204" pitchFamily="34" charset="0"/>
                <a:ea typeface="Calibri" panose="020F0502020204030204" pitchFamily="34" charset="0"/>
                <a:cs typeface="Times New Roman" panose="02020603050405020304" pitchFamily="18" charset="0"/>
              </a:rPr>
              <a:t>Task completion,  did they complete it in the time allowed? (how well) did they do it i.e. did they discuss and decide or simply share the information?</a:t>
            </a:r>
          </a:p>
          <a:p>
            <a:pPr marL="362377" indent="-362377">
              <a:lnSpc>
                <a:spcPct val="107000"/>
              </a:lnSpc>
              <a:spcAft>
                <a:spcPts val="845"/>
              </a:spcAft>
              <a:buAutoNum type="alphaLcParenBoth"/>
            </a:pPr>
            <a:r>
              <a:rPr lang="en-GB" sz="1700" dirty="0">
                <a:latin typeface="Calibri" panose="020F0502020204030204" pitchFamily="34" charset="0"/>
                <a:ea typeface="Calibri" panose="020F0502020204030204" pitchFamily="34" charset="0"/>
                <a:cs typeface="Times New Roman" panose="02020603050405020304" pitchFamily="18" charset="0"/>
              </a:rPr>
              <a:t>Mediation: did they monologue it or dialogue it? Did they listening actively listen or simply wait for their turn to speak?</a:t>
            </a:r>
          </a:p>
          <a:p>
            <a:pPr marL="362377" indent="-362377">
              <a:lnSpc>
                <a:spcPct val="107000"/>
              </a:lnSpc>
              <a:spcAft>
                <a:spcPts val="845"/>
              </a:spcAft>
              <a:buAutoNum type="alphaLcParenBoth"/>
            </a:pPr>
            <a:r>
              <a:rPr lang="en-GB" sz="1700" dirty="0">
                <a:latin typeface="Calibri" panose="020F0502020204030204" pitchFamily="34" charset="0"/>
                <a:ea typeface="Calibri" panose="020F0502020204030204" pitchFamily="34" charset="0"/>
                <a:cs typeface="Times New Roman" panose="02020603050405020304" pitchFamily="18" charset="0"/>
              </a:rPr>
              <a:t>language use. (part of the “how well did they do it) How comprehensible and fluent were they? Did they struggle for vocabulary or expressions?  How accurate were they?</a:t>
            </a:r>
          </a:p>
          <a:p>
            <a:pPr>
              <a:lnSpc>
                <a:spcPct val="107000"/>
              </a:lnSpc>
              <a:spcAft>
                <a:spcPts val="845"/>
              </a:spcAft>
            </a:pPr>
            <a:r>
              <a:rPr lang="en-GB" sz="1700" dirty="0">
                <a:latin typeface="Calibri" panose="020F0502020204030204" pitchFamily="34" charset="0"/>
                <a:ea typeface="Calibri" panose="020F0502020204030204" pitchFamily="34" charset="0"/>
                <a:cs typeface="Times New Roman" panose="02020603050405020304" pitchFamily="18" charset="0"/>
              </a:rPr>
              <a:t>Have them discuss their answers to Questions 1 – 4, before going on to question 5, on the next slide</a:t>
            </a:r>
          </a:p>
        </p:txBody>
      </p:sp>
      <p:sp>
        <p:nvSpPr>
          <p:cNvPr id="4" name="Slide Number Placeholder 3"/>
          <p:cNvSpPr>
            <a:spLocks noGrp="1"/>
          </p:cNvSpPr>
          <p:nvPr>
            <p:ph type="sldNum" sz="quarter" idx="5"/>
          </p:nvPr>
        </p:nvSpPr>
        <p:spPr/>
        <p:txBody>
          <a:bodyPr/>
          <a:lstStyle/>
          <a:p>
            <a:pPr defTabSz="966338">
              <a:defRPr/>
            </a:pPr>
            <a:fld id="{618025E8-28F6-488E-A7F2-05D168FC74F5}" type="slidenum">
              <a:rPr lang="en-GB" sz="1400">
                <a:solidFill>
                  <a:prstClr val="black"/>
                </a:solidFill>
                <a:latin typeface="Calibri" panose="020F0502020204030204"/>
              </a:rPr>
              <a:pPr defTabSz="966338">
                <a:defRPr/>
              </a:pPr>
              <a:t>19</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551295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5"/>
              </a:spcAft>
            </a:pPr>
            <a:r>
              <a:rPr lang="en-GB" sz="1700" dirty="0">
                <a:latin typeface="Calibri" panose="020F0502020204030204" pitchFamily="34" charset="0"/>
                <a:ea typeface="Calibri" panose="020F0502020204030204" pitchFamily="34" charset="0"/>
                <a:cs typeface="Times New Roman" panose="02020603050405020304" pitchFamily="18" charset="0"/>
              </a:rPr>
              <a:t>Next reflections evaluation and follow up.</a:t>
            </a:r>
          </a:p>
          <a:p>
            <a:pPr>
              <a:lnSpc>
                <a:spcPct val="107000"/>
              </a:lnSpc>
              <a:spcAft>
                <a:spcPts val="845"/>
              </a:spcAft>
            </a:pPr>
            <a:r>
              <a:rPr lang="en-GB" sz="1700" dirty="0">
                <a:latin typeface="Calibri" panose="020F0502020204030204" pitchFamily="34" charset="0"/>
                <a:ea typeface="Calibri" panose="020F0502020204030204" pitchFamily="34" charset="0"/>
                <a:cs typeface="Times New Roman" panose="02020603050405020304" pitchFamily="18" charset="0"/>
              </a:rPr>
              <a:t>Many course books and many teachers follow-up tasks like this with focus on language, usually error correction. There is more to it than this:</a:t>
            </a:r>
          </a:p>
          <a:p>
            <a:pPr marL="362377" indent="-362377">
              <a:lnSpc>
                <a:spcPct val="107000"/>
              </a:lnSpc>
              <a:spcAft>
                <a:spcPts val="845"/>
              </a:spcAft>
              <a:buAutoNum type="alphaLcParenBoth"/>
            </a:pPr>
            <a:r>
              <a:rPr lang="en-GB" sz="1700" dirty="0">
                <a:latin typeface="Calibri" panose="020F0502020204030204" pitchFamily="34" charset="0"/>
                <a:ea typeface="Calibri" panose="020F0502020204030204" pitchFamily="34" charset="0"/>
                <a:cs typeface="Times New Roman" panose="02020603050405020304" pitchFamily="18" charset="0"/>
              </a:rPr>
              <a:t>Task completion,  did they complete it in the time allowed? (how well) did they do it i.e. did they discuss and decide or simply share the information?</a:t>
            </a:r>
          </a:p>
          <a:p>
            <a:pPr marL="362377" indent="-362377">
              <a:lnSpc>
                <a:spcPct val="107000"/>
              </a:lnSpc>
              <a:spcAft>
                <a:spcPts val="845"/>
              </a:spcAft>
              <a:buAutoNum type="alphaLcParenBoth"/>
            </a:pPr>
            <a:r>
              <a:rPr lang="en-GB" sz="1700" dirty="0">
                <a:latin typeface="Calibri" panose="020F0502020204030204" pitchFamily="34" charset="0"/>
                <a:ea typeface="Calibri" panose="020F0502020204030204" pitchFamily="34" charset="0"/>
                <a:cs typeface="Times New Roman" panose="02020603050405020304" pitchFamily="18" charset="0"/>
              </a:rPr>
              <a:t>Mediation: did they monologue it or dialogue it? Did they listening actively listen or simply wait for their turn to speak?</a:t>
            </a:r>
          </a:p>
          <a:p>
            <a:pPr marL="362377" indent="-362377">
              <a:lnSpc>
                <a:spcPct val="107000"/>
              </a:lnSpc>
              <a:spcAft>
                <a:spcPts val="845"/>
              </a:spcAft>
              <a:buAutoNum type="alphaLcParenBoth"/>
            </a:pPr>
            <a:r>
              <a:rPr lang="en-GB" sz="1700" dirty="0">
                <a:latin typeface="Calibri" panose="020F0502020204030204" pitchFamily="34" charset="0"/>
                <a:ea typeface="Calibri" panose="020F0502020204030204" pitchFamily="34" charset="0"/>
                <a:cs typeface="Times New Roman" panose="02020603050405020304" pitchFamily="18" charset="0"/>
              </a:rPr>
              <a:t>language use. (part of the “how well did they do it) How comprehensible and fluent were they? Did they struggle for vocabulary or expressions?  How accurate were they?</a:t>
            </a:r>
          </a:p>
          <a:p>
            <a:pPr>
              <a:lnSpc>
                <a:spcPct val="107000"/>
              </a:lnSpc>
              <a:spcAft>
                <a:spcPts val="845"/>
              </a:spcAft>
            </a:pPr>
            <a:r>
              <a:rPr lang="en-GB" sz="1700" dirty="0">
                <a:latin typeface="Calibri" panose="020F0502020204030204" pitchFamily="34" charset="0"/>
                <a:ea typeface="Calibri" panose="020F0502020204030204" pitchFamily="34" charset="0"/>
                <a:cs typeface="Times New Roman" panose="02020603050405020304" pitchFamily="18" charset="0"/>
              </a:rPr>
              <a:t>Have them discuss their answers to Questions 1 – 4, before going on to question 5, on the next slide</a:t>
            </a:r>
          </a:p>
        </p:txBody>
      </p:sp>
      <p:sp>
        <p:nvSpPr>
          <p:cNvPr id="4" name="Slide Number Placeholder 3"/>
          <p:cNvSpPr>
            <a:spLocks noGrp="1"/>
          </p:cNvSpPr>
          <p:nvPr>
            <p:ph type="sldNum" sz="quarter" idx="5"/>
          </p:nvPr>
        </p:nvSpPr>
        <p:spPr/>
        <p:txBody>
          <a:bodyPr/>
          <a:lstStyle/>
          <a:p>
            <a:pPr defTabSz="966338">
              <a:defRPr/>
            </a:pPr>
            <a:fld id="{618025E8-28F6-488E-A7F2-05D168FC74F5}" type="slidenum">
              <a:rPr lang="en-GB" sz="1400">
                <a:solidFill>
                  <a:prstClr val="black"/>
                </a:solidFill>
                <a:latin typeface="Calibri" panose="020F0502020204030204"/>
              </a:rPr>
              <a:pPr defTabSz="966338">
                <a:defRPr/>
              </a:pPr>
              <a:t>20</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369606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teachers prefer to simply instruct and manage the class, others prefer to tell the students what they are going to do it, why, and how. We believe the more informed students are the more they can help the lesson work, and the more they can learn. </a:t>
            </a:r>
          </a:p>
          <a:p>
            <a:r>
              <a:rPr lang="en-GB" dirty="0"/>
              <a:t>The next few slides describe the what, why &amp; how starting with - The “What” we are going to do. </a:t>
            </a:r>
          </a:p>
        </p:txBody>
      </p:sp>
      <p:sp>
        <p:nvSpPr>
          <p:cNvPr id="4" name="Slide Number Placeholder 3"/>
          <p:cNvSpPr>
            <a:spLocks noGrp="1"/>
          </p:cNvSpPr>
          <p:nvPr>
            <p:ph type="sldNum" sz="quarter" idx="5"/>
          </p:nvPr>
        </p:nvSpPr>
        <p:spPr/>
        <p:txBody>
          <a:bodyPr/>
          <a:lstStyle/>
          <a:p>
            <a:fld id="{618025E8-28F6-488E-A7F2-05D168FC74F5}" type="slidenum">
              <a:rPr lang="en-GB" smtClean="0"/>
              <a:t>3</a:t>
            </a:fld>
            <a:endParaRPr lang="en-GB"/>
          </a:p>
        </p:txBody>
      </p:sp>
    </p:spTree>
    <p:extLst>
      <p:ext uri="{BB962C8B-B14F-4D97-AF65-F5344CB8AC3E}">
        <p14:creationId xmlns:p14="http://schemas.microsoft.com/office/powerpoint/2010/main" val="357720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5"/>
              </a:spcAft>
            </a:pPr>
            <a:r>
              <a:rPr lang="en-GB" sz="1900" dirty="0">
                <a:latin typeface="Calibri" panose="020F0502020204030204" pitchFamily="34" charset="0"/>
                <a:ea typeface="Calibri" panose="020F0502020204030204" pitchFamily="34" charset="0"/>
                <a:cs typeface="Times New Roman" panose="02020603050405020304" pitchFamily="18" charset="0"/>
              </a:rPr>
              <a:t>They fill in the grid individually, after listening to the conversation on their phones – using headphones or ear buds. They then </a:t>
            </a:r>
            <a:r>
              <a:rPr lang="en-GB" sz="1900" dirty="0" err="1">
                <a:latin typeface="Calibri" panose="020F0502020204030204" pitchFamily="34" charset="0"/>
                <a:ea typeface="Calibri" panose="020F0502020204030204" pitchFamily="34" charset="0"/>
                <a:cs typeface="Times New Roman" panose="02020603050405020304" pitchFamily="18" charset="0"/>
              </a:rPr>
              <a:t>discussthe</a:t>
            </a:r>
            <a:r>
              <a:rPr lang="en-GB" sz="1900" dirty="0">
                <a:latin typeface="Calibri" panose="020F0502020204030204" pitchFamily="34" charset="0"/>
                <a:ea typeface="Calibri" panose="020F0502020204030204" pitchFamily="34" charset="0"/>
                <a:cs typeface="Times New Roman" panose="02020603050405020304" pitchFamily="18" charset="0"/>
              </a:rPr>
              <a:t> scores with their colleagues.</a:t>
            </a:r>
          </a:p>
          <a:p>
            <a:pPr>
              <a:lnSpc>
                <a:spcPct val="107000"/>
              </a:lnSpc>
              <a:spcAft>
                <a:spcPts val="845"/>
              </a:spcAft>
            </a:pPr>
            <a:r>
              <a:rPr lang="en-GB" sz="1900" dirty="0">
                <a:latin typeface="Calibri" panose="020F0502020204030204" pitchFamily="34" charset="0"/>
                <a:ea typeface="Calibri" panose="020F0502020204030204" pitchFamily="34" charset="0"/>
                <a:cs typeface="Times New Roman" panose="02020603050405020304" pitchFamily="18" charset="0"/>
              </a:rPr>
              <a:t>You could ask them to total their score &amp; divide by 8 to get a score out of 4, and do the same for the group. They can then compare this with their original score, on slide 5 (see next slide).</a:t>
            </a:r>
          </a:p>
          <a:p>
            <a:pPr>
              <a:lnSpc>
                <a:spcPct val="107000"/>
              </a:lnSpc>
              <a:spcAft>
                <a:spcPts val="845"/>
              </a:spcAft>
            </a:pPr>
            <a:r>
              <a:rPr lang="en-GB" sz="1900" dirty="0">
                <a:latin typeface="Calibri" panose="020F0502020204030204" pitchFamily="34" charset="0"/>
                <a:ea typeface="Calibri" panose="020F0502020204030204" pitchFamily="34" charset="0"/>
                <a:cs typeface="Times New Roman" panose="02020603050405020304" pitchFamily="18" charset="0"/>
              </a:rPr>
              <a:t>The actual score is not as important as what they take from it either about the mediation task or about the participation/collaboration, or about the language (see slide following</a:t>
            </a:r>
          </a:p>
        </p:txBody>
      </p:sp>
      <p:sp>
        <p:nvSpPr>
          <p:cNvPr id="4" name="Slide Number Placeholder 3"/>
          <p:cNvSpPr>
            <a:spLocks noGrp="1"/>
          </p:cNvSpPr>
          <p:nvPr>
            <p:ph type="sldNum" sz="quarter" idx="5"/>
          </p:nvPr>
        </p:nvSpPr>
        <p:spPr/>
        <p:txBody>
          <a:bodyPr/>
          <a:lstStyle/>
          <a:p>
            <a:pPr defTabSz="966338">
              <a:defRPr/>
            </a:pPr>
            <a:fld id="{618025E8-28F6-488E-A7F2-05D168FC74F5}" type="slidenum">
              <a:rPr lang="en-GB" sz="1400">
                <a:solidFill>
                  <a:prstClr val="black"/>
                </a:solidFill>
                <a:latin typeface="Calibri" panose="020F0502020204030204"/>
              </a:rPr>
              <a:pPr defTabSz="966338">
                <a:defRPr/>
              </a:pPr>
              <a:t>21</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191047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900" dirty="0"/>
              <a:t>So, now the pre-test becomes a post-test. Their score may be the same or different, but what is important is what they learned from it. </a:t>
            </a:r>
          </a:p>
          <a:p>
            <a:r>
              <a:rPr lang="en-GB" sz="1900" dirty="0"/>
              <a:t>Not all of them will have learned from it, nor will all of them actively have participated – why is that not OK?</a:t>
            </a:r>
          </a:p>
        </p:txBody>
      </p:sp>
      <p:sp>
        <p:nvSpPr>
          <p:cNvPr id="4" name="Slide Number Placeholder 3"/>
          <p:cNvSpPr>
            <a:spLocks noGrp="1"/>
          </p:cNvSpPr>
          <p:nvPr>
            <p:ph type="sldNum" sz="quarter" idx="5"/>
          </p:nvPr>
        </p:nvSpPr>
        <p:spPr/>
        <p:txBody>
          <a:bodyPr/>
          <a:lstStyle/>
          <a:p>
            <a:fld id="{364E91F6-825F-4829-BA6E-DB30F9D20986}" type="slidenum">
              <a:rPr lang="en-GB" smtClean="0"/>
              <a:t>23</a:t>
            </a:fld>
            <a:endParaRPr lang="en-GB"/>
          </a:p>
        </p:txBody>
      </p:sp>
    </p:spTree>
    <p:extLst>
      <p:ext uri="{BB962C8B-B14F-4D97-AF65-F5344CB8AC3E}">
        <p14:creationId xmlns:p14="http://schemas.microsoft.com/office/powerpoint/2010/main" val="1201173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500" dirty="0"/>
              <a:t>What we’re going to do</a:t>
            </a:r>
          </a:p>
        </p:txBody>
      </p:sp>
      <p:sp>
        <p:nvSpPr>
          <p:cNvPr id="4" name="Slide Number Placeholder 3"/>
          <p:cNvSpPr>
            <a:spLocks noGrp="1"/>
          </p:cNvSpPr>
          <p:nvPr>
            <p:ph type="sldNum" sz="quarter" idx="5"/>
          </p:nvPr>
        </p:nvSpPr>
        <p:spPr/>
        <p:txBody>
          <a:bodyPr/>
          <a:lstStyle/>
          <a:p>
            <a:fld id="{618025E8-28F6-488E-A7F2-05D168FC74F5}" type="slidenum">
              <a:rPr lang="en-GB" smtClean="0"/>
              <a:t>4</a:t>
            </a:fld>
            <a:endParaRPr lang="en-GB"/>
          </a:p>
        </p:txBody>
      </p:sp>
    </p:spTree>
    <p:extLst>
      <p:ext uri="{BB962C8B-B14F-4D97-AF65-F5344CB8AC3E}">
        <p14:creationId xmlns:p14="http://schemas.microsoft.com/office/powerpoint/2010/main" val="173369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b="1" dirty="0"/>
              <a:t>“in Lithuanian”</a:t>
            </a:r>
          </a:p>
          <a:p>
            <a:r>
              <a:rPr lang="en-GB" sz="1700" dirty="0"/>
              <a:t>The “Why” we’re going to do it</a:t>
            </a:r>
          </a:p>
          <a:p>
            <a:r>
              <a:rPr lang="en-GB" sz="1700" dirty="0"/>
              <a:t>Use this slide if you want to focus on mediation:</a:t>
            </a:r>
          </a:p>
          <a:p>
            <a:r>
              <a:rPr lang="en-GB" sz="1700" dirty="0"/>
              <a:t>Focus briefly on the title &amp; then on the can-do statement e.g. </a:t>
            </a:r>
          </a:p>
          <a:p>
            <a:pPr marL="181188" indent="-181188">
              <a:buFontTx/>
              <a:buChar char="-"/>
            </a:pPr>
            <a:r>
              <a:rPr lang="en-GB" sz="1700" dirty="0"/>
              <a:t>Define “mediation”? Look it up in your dictionary/ on your phone </a:t>
            </a:r>
          </a:p>
          <a:p>
            <a:pPr marL="181188" indent="-181188">
              <a:buFontTx/>
              <a:buChar char="-"/>
            </a:pPr>
            <a:r>
              <a:rPr lang="en-GB" sz="1700" dirty="0"/>
              <a:t>Professional mediation vs. language mediation</a:t>
            </a:r>
          </a:p>
          <a:p>
            <a:pPr marL="664357" lvl="1" indent="-181188">
              <a:buFontTx/>
              <a:buChar char="-"/>
            </a:pPr>
            <a:r>
              <a:rPr lang="en-GB" sz="1700" dirty="0"/>
              <a:t>Professional mediation is a process for resolving disputes between people or between organisations. Can you think of examples?</a:t>
            </a:r>
          </a:p>
          <a:p>
            <a:pPr marL="664357" lvl="1" indent="-181188">
              <a:buFontTx/>
              <a:buChar char="-"/>
            </a:pPr>
            <a:r>
              <a:rPr lang="en-GB" sz="1700" dirty="0"/>
              <a:t>Language mediation is helping someone who doesn’t understand or know something to understand. Can you think of examples?</a:t>
            </a:r>
          </a:p>
          <a:p>
            <a:endParaRPr lang="en-GB" dirty="0"/>
          </a:p>
        </p:txBody>
      </p:sp>
      <p:sp>
        <p:nvSpPr>
          <p:cNvPr id="4" name="Slide Number Placeholder 3"/>
          <p:cNvSpPr>
            <a:spLocks noGrp="1"/>
          </p:cNvSpPr>
          <p:nvPr>
            <p:ph type="sldNum" sz="quarter" idx="5"/>
          </p:nvPr>
        </p:nvSpPr>
        <p:spPr/>
        <p:txBody>
          <a:bodyPr/>
          <a:lstStyle/>
          <a:p>
            <a:fld id="{618025E8-28F6-488E-A7F2-05D168FC74F5}" type="slidenum">
              <a:rPr lang="en-GB" smtClean="0"/>
              <a:t>5</a:t>
            </a:fld>
            <a:endParaRPr lang="en-GB"/>
          </a:p>
        </p:txBody>
      </p:sp>
    </p:spTree>
    <p:extLst>
      <p:ext uri="{BB962C8B-B14F-4D97-AF65-F5344CB8AC3E}">
        <p14:creationId xmlns:p14="http://schemas.microsoft.com/office/powerpoint/2010/main" val="85793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5"/>
              </a:spcAft>
            </a:pPr>
            <a:r>
              <a:rPr lang="en-GB" sz="1900" dirty="0">
                <a:latin typeface="Calibri" panose="020F0502020204030204" pitchFamily="34" charset="0"/>
                <a:ea typeface="Calibri" panose="020F0502020204030204" pitchFamily="34" charset="0"/>
                <a:cs typeface="Times New Roman" panose="02020603050405020304" pitchFamily="18" charset="0"/>
              </a:rPr>
              <a:t>Click on the link to start audio</a:t>
            </a:r>
          </a:p>
          <a:p>
            <a:pPr>
              <a:lnSpc>
                <a:spcPct val="107000"/>
              </a:lnSpc>
              <a:spcAft>
                <a:spcPts val="845"/>
              </a:spcAft>
            </a:pPr>
            <a:r>
              <a:rPr lang="en-GB" sz="1900" dirty="0">
                <a:latin typeface="Calibri" panose="020F0502020204030204" pitchFamily="34" charset="0"/>
                <a:ea typeface="Calibri" panose="020F0502020204030204" pitchFamily="34" charset="0"/>
                <a:cs typeface="Times New Roman" panose="02020603050405020304" pitchFamily="18" charset="0"/>
              </a:rPr>
              <a:t> Note: The audio recording although not loud is authentic. Your students will probably be able to hear other groups recording in the background, which implies students’ recording is standard practice. </a:t>
            </a:r>
          </a:p>
          <a:p>
            <a:pPr>
              <a:lnSpc>
                <a:spcPct val="107000"/>
              </a:lnSpc>
              <a:spcAft>
                <a:spcPts val="845"/>
              </a:spcAft>
            </a:pPr>
            <a:r>
              <a:rPr lang="en-GB" sz="1900" dirty="0">
                <a:latin typeface="Calibri" panose="020F0502020204030204" pitchFamily="34" charset="0"/>
                <a:ea typeface="Calibri" panose="020F0502020204030204" pitchFamily="34" charset="0"/>
                <a:cs typeface="Times New Roman" panose="02020603050405020304" pitchFamily="18" charset="0"/>
              </a:rPr>
              <a:t>And this recording highlights the “mistakes” students typically make when mediating – i.e. they don’t listen to each other</a:t>
            </a:r>
          </a:p>
          <a:p>
            <a:pPr>
              <a:lnSpc>
                <a:spcPct val="107000"/>
              </a:lnSpc>
              <a:spcAft>
                <a:spcPts val="845"/>
              </a:spcAft>
            </a:pPr>
            <a:r>
              <a:rPr lang="en-GB" sz="1900" dirty="0">
                <a:latin typeface="Calibri" panose="020F0502020204030204" pitchFamily="34" charset="0"/>
                <a:ea typeface="Calibri" panose="020F0502020204030204" pitchFamily="34" charset="0"/>
                <a:cs typeface="Times New Roman" panose="02020603050405020304" pitchFamily="18" charset="0"/>
              </a:rPr>
              <a:t>However, if the recording is not sufficiently loud for your class, play it alongside the text on the next slide</a:t>
            </a:r>
          </a:p>
        </p:txBody>
      </p:sp>
      <p:sp>
        <p:nvSpPr>
          <p:cNvPr id="4" name="Slide Number Placeholder 3"/>
          <p:cNvSpPr>
            <a:spLocks noGrp="1"/>
          </p:cNvSpPr>
          <p:nvPr>
            <p:ph type="sldNum" sz="quarter" idx="5"/>
          </p:nvPr>
        </p:nvSpPr>
        <p:spPr/>
        <p:txBody>
          <a:bodyPr/>
          <a:lstStyle/>
          <a:p>
            <a:pPr defTabSz="966338">
              <a:defRPr/>
            </a:pPr>
            <a:fld id="{618025E8-28F6-488E-A7F2-05D168FC74F5}" type="slidenum">
              <a:rPr lang="en-GB" sz="1400">
                <a:solidFill>
                  <a:prstClr val="black"/>
                </a:solidFill>
                <a:latin typeface="Calibri" panose="020F0502020204030204"/>
              </a:rPr>
              <a:pPr defTabSz="966338">
                <a:defRPr/>
              </a:pPr>
              <a:t>6</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2682156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latin typeface="Calibri" panose="020F0502020204030204" pitchFamily="34" charset="0"/>
                <a:ea typeface="Calibri" panose="020F0502020204030204" pitchFamily="34" charset="0"/>
                <a:cs typeface="Times New Roman" panose="02020603050405020304" pitchFamily="18" charset="0"/>
              </a:rPr>
              <a:t>Click on the link to start audio</a:t>
            </a:r>
          </a:p>
          <a:p>
            <a:endParaRPr lang="en-GB" dirty="0"/>
          </a:p>
        </p:txBody>
      </p:sp>
      <p:sp>
        <p:nvSpPr>
          <p:cNvPr id="4" name="Slide Number Placeholder 3"/>
          <p:cNvSpPr>
            <a:spLocks noGrp="1"/>
          </p:cNvSpPr>
          <p:nvPr>
            <p:ph type="sldNum" sz="quarter" idx="5"/>
          </p:nvPr>
        </p:nvSpPr>
        <p:spPr/>
        <p:txBody>
          <a:bodyPr/>
          <a:lstStyle/>
          <a:p>
            <a:fld id="{618025E8-28F6-488E-A7F2-05D168FC74F5}" type="slidenum">
              <a:rPr lang="en-GB" smtClean="0"/>
              <a:t>7</a:t>
            </a:fld>
            <a:endParaRPr lang="en-GB"/>
          </a:p>
        </p:txBody>
      </p:sp>
    </p:spTree>
    <p:extLst>
      <p:ext uri="{BB962C8B-B14F-4D97-AF65-F5344CB8AC3E}">
        <p14:creationId xmlns:p14="http://schemas.microsoft.com/office/powerpoint/2010/main" val="3333232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5"/>
              </a:spcAft>
            </a:pPr>
            <a:endParaRPr lang="en-GB"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66338">
              <a:defRPr/>
            </a:pPr>
            <a:fld id="{618025E8-28F6-488E-A7F2-05D168FC74F5}" type="slidenum">
              <a:rPr lang="en-GB" sz="1400">
                <a:solidFill>
                  <a:prstClr val="black"/>
                </a:solidFill>
                <a:latin typeface="Calibri" panose="020F0502020204030204"/>
              </a:rPr>
              <a:pPr defTabSz="966338">
                <a:defRPr/>
              </a:pPr>
              <a:t>8</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3695947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5"/>
              </a:spcAft>
            </a:pPr>
            <a:endParaRPr lang="en-GB"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66338">
              <a:defRPr/>
            </a:pPr>
            <a:fld id="{618025E8-28F6-488E-A7F2-05D168FC74F5}" type="slidenum">
              <a:rPr lang="en-GB" sz="1400">
                <a:solidFill>
                  <a:prstClr val="black"/>
                </a:solidFill>
                <a:latin typeface="Calibri" panose="020F0502020204030204"/>
              </a:rPr>
              <a:pPr defTabSz="966338">
                <a:defRPr/>
              </a:pPr>
              <a:t>9</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1410783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5"/>
              </a:spcAft>
            </a:pPr>
            <a:r>
              <a:rPr lang="en-GB" sz="1700" dirty="0">
                <a:latin typeface="Calibri" panose="020F0502020204030204" pitchFamily="34" charset="0"/>
                <a:ea typeface="Calibri" panose="020F0502020204030204" pitchFamily="34" charset="0"/>
                <a:cs typeface="Times New Roman" panose="02020603050405020304" pitchFamily="18" charset="0"/>
              </a:rPr>
              <a:t>They didn’t mediate the text.</a:t>
            </a:r>
          </a:p>
          <a:p>
            <a:pPr>
              <a:lnSpc>
                <a:spcPct val="107000"/>
              </a:lnSpc>
              <a:spcAft>
                <a:spcPts val="845"/>
              </a:spcAft>
            </a:pPr>
            <a:r>
              <a:rPr lang="en-GB" sz="1700" dirty="0">
                <a:latin typeface="Calibri" panose="020F0502020204030204" pitchFamily="34" charset="0"/>
                <a:ea typeface="Calibri" panose="020F0502020204030204" pitchFamily="34" charset="0"/>
                <a:cs typeface="Times New Roman" panose="02020603050405020304" pitchFamily="18" charset="0"/>
              </a:rPr>
              <a:t>How could they?</a:t>
            </a:r>
          </a:p>
          <a:p>
            <a:pPr marL="362377" indent="-362377">
              <a:lnSpc>
                <a:spcPct val="107000"/>
              </a:lnSpc>
              <a:spcAft>
                <a:spcPts val="845"/>
              </a:spcAft>
              <a:buAutoNum type="alphaLcParenBoth"/>
            </a:pPr>
            <a:r>
              <a:rPr lang="en-GB" sz="1700" dirty="0">
                <a:latin typeface="Calibri" panose="020F0502020204030204" pitchFamily="34" charset="0"/>
                <a:ea typeface="Calibri" panose="020F0502020204030204" pitchFamily="34" charset="0"/>
                <a:cs typeface="Times New Roman" panose="02020603050405020304" pitchFamily="18" charset="0"/>
              </a:rPr>
              <a:t>They were concentrating on the information and not on the understanding – </a:t>
            </a:r>
          </a:p>
        </p:txBody>
      </p:sp>
      <p:sp>
        <p:nvSpPr>
          <p:cNvPr id="4" name="Slide Number Placeholder 3"/>
          <p:cNvSpPr>
            <a:spLocks noGrp="1"/>
          </p:cNvSpPr>
          <p:nvPr>
            <p:ph type="sldNum" sz="quarter" idx="5"/>
          </p:nvPr>
        </p:nvSpPr>
        <p:spPr/>
        <p:txBody>
          <a:bodyPr/>
          <a:lstStyle/>
          <a:p>
            <a:pPr defTabSz="966338">
              <a:defRPr/>
            </a:pPr>
            <a:fld id="{618025E8-28F6-488E-A7F2-05D168FC74F5}" type="slidenum">
              <a:rPr lang="en-GB" sz="1400">
                <a:solidFill>
                  <a:prstClr val="black"/>
                </a:solidFill>
                <a:latin typeface="Calibri" panose="020F0502020204030204"/>
              </a:rPr>
              <a:pPr defTabSz="966338">
                <a:defRPr/>
              </a:pPr>
              <a:t>10</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2175035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commons.wikimedia.org/wiki/file:wikiproject_council_project_list_icon.svg" TargetMode="External"/><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ck and white plain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919BA8-035A-4CFF-A77C-0589C8138D9E}"/>
              </a:ext>
            </a:extLst>
          </p:cNvPr>
          <p:cNvSpPr>
            <a:spLocks noGrp="1"/>
          </p:cNvSpPr>
          <p:nvPr>
            <p:ph type="title"/>
          </p:nvPr>
        </p:nvSpPr>
        <p:spPr>
          <a:xfrm>
            <a:off x="838200" y="365125"/>
            <a:ext cx="10515600" cy="1325563"/>
          </a:xfrm>
        </p:spPr>
        <p:txBody>
          <a:bodyPr/>
          <a:lstStyle/>
          <a:p>
            <a:r>
              <a:rPr lang="en-GB" b="1" dirty="0">
                <a:latin typeface="+mn-lt"/>
              </a:rPr>
              <a:t>Main Title</a:t>
            </a:r>
            <a:r>
              <a:rPr lang="en-GB" dirty="0"/>
              <a:t>  </a:t>
            </a:r>
            <a:r>
              <a:rPr lang="en-GB" b="0" dirty="0">
                <a:latin typeface="+mj-lt"/>
              </a:rPr>
              <a:t>Subtitle</a:t>
            </a:r>
            <a:endParaRPr lang="en-US" b="0" dirty="0">
              <a:latin typeface="+mj-lt"/>
            </a:endParaRPr>
          </a:p>
        </p:txBody>
      </p:sp>
      <p:sp>
        <p:nvSpPr>
          <p:cNvPr id="7" name="Content Placeholder 2">
            <a:extLst>
              <a:ext uri="{FF2B5EF4-FFF2-40B4-BE49-F238E27FC236}">
                <a16:creationId xmlns:a16="http://schemas.microsoft.com/office/drawing/2014/main" id="{118B8A7F-68FB-460A-8B7A-EF6C6DC53794}"/>
              </a:ext>
            </a:extLst>
          </p:cNvPr>
          <p:cNvSpPr>
            <a:spLocks noGrp="1"/>
          </p:cNvSpPr>
          <p:nvPr>
            <p:ph idx="1"/>
          </p:nvPr>
        </p:nvSpPr>
        <p:spPr>
          <a:xfrm>
            <a:off x="838200" y="1825625"/>
            <a:ext cx="10050379" cy="4351338"/>
          </a:xfrm>
        </p:spPr>
        <p:txBody>
          <a:bodyPr/>
          <a:lstStyle>
            <a:lvl1pPr>
              <a:defRPr sz="3600"/>
            </a:lvl1p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58860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stening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(LISTENING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8873090"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Question 1</a:t>
            </a:r>
          </a:p>
          <a:p>
            <a:pPr>
              <a:buClr>
                <a:srgbClr val="BF574F"/>
              </a:buClr>
            </a:pPr>
            <a:r>
              <a:rPr lang="en-GB" dirty="0"/>
              <a:t>Question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6F8BD664-C93C-4F9C-B403-9E4F2F1F46B3}"/>
              </a:ext>
            </a:extLst>
          </p:cNvPr>
          <p:cNvPicPr>
            <a:picLocks noChangeAspect="1"/>
          </p:cNvPicPr>
          <p:nvPr userDrawn="1"/>
        </p:nvPicPr>
        <p:blipFill>
          <a:blip r:embed="rId2"/>
          <a:stretch>
            <a:fillRect/>
          </a:stretch>
        </p:blipFill>
        <p:spPr>
          <a:xfrm>
            <a:off x="317857" y="167286"/>
            <a:ext cx="1499746" cy="1499746"/>
          </a:xfrm>
          <a:prstGeom prst="rect">
            <a:avLst/>
          </a:prstGeom>
        </p:spPr>
      </p:pic>
    </p:spTree>
    <p:extLst>
      <p:ext uri="{BB962C8B-B14F-4D97-AF65-F5344CB8AC3E}">
        <p14:creationId xmlns:p14="http://schemas.microsoft.com/office/powerpoint/2010/main" val="1791941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ritten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(WRITTEN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70E057DF-1729-4612-BF82-6729ABE3BADE}"/>
              </a:ext>
            </a:extLst>
          </p:cNvPr>
          <p:cNvPicPr>
            <a:picLocks noChangeAspect="1"/>
          </p:cNvPicPr>
          <p:nvPr userDrawn="1"/>
        </p:nvPicPr>
        <p:blipFill>
          <a:blip r:embed="rId2"/>
          <a:stretch>
            <a:fillRect/>
          </a:stretch>
        </p:blipFill>
        <p:spPr>
          <a:xfrm>
            <a:off x="319871" y="87099"/>
            <a:ext cx="1499746" cy="1499746"/>
          </a:xfrm>
          <a:prstGeom prst="rect">
            <a:avLst/>
          </a:prstGeom>
        </p:spPr>
      </p:pic>
    </p:spTree>
    <p:extLst>
      <p:ext uri="{BB962C8B-B14F-4D97-AF65-F5344CB8AC3E}">
        <p14:creationId xmlns:p14="http://schemas.microsoft.com/office/powerpoint/2010/main" val="3343989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ading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(READING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5AFD3758-63A2-4BBE-B0D0-BB7A06D0F2BD}"/>
              </a:ext>
            </a:extLst>
          </p:cNvPr>
          <p:cNvPicPr>
            <a:picLocks noChangeAspect="1"/>
          </p:cNvPicPr>
          <p:nvPr userDrawn="1"/>
        </p:nvPicPr>
        <p:blipFill>
          <a:blip r:embed="rId2"/>
          <a:stretch>
            <a:fillRect/>
          </a:stretch>
        </p:blipFill>
        <p:spPr>
          <a:xfrm>
            <a:off x="298703" y="167286"/>
            <a:ext cx="1505843" cy="1499746"/>
          </a:xfrm>
          <a:prstGeom prst="rect">
            <a:avLst/>
          </a:prstGeom>
        </p:spPr>
      </p:pic>
    </p:spTree>
    <p:extLst>
      <p:ext uri="{BB962C8B-B14F-4D97-AF65-F5344CB8AC3E}">
        <p14:creationId xmlns:p14="http://schemas.microsoft.com/office/powerpoint/2010/main" val="1731714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(VIDEO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9C5A79FE-5C76-4482-B61B-C51DB01CB521}"/>
              </a:ext>
            </a:extLst>
          </p:cNvPr>
          <p:cNvPicPr>
            <a:picLocks noChangeAspect="1"/>
          </p:cNvPicPr>
          <p:nvPr userDrawn="1"/>
        </p:nvPicPr>
        <p:blipFill>
          <a:blip r:embed="rId2"/>
          <a:stretch>
            <a:fillRect/>
          </a:stretch>
        </p:blipFill>
        <p:spPr>
          <a:xfrm>
            <a:off x="345362" y="167286"/>
            <a:ext cx="1505843" cy="1499746"/>
          </a:xfrm>
          <a:prstGeom prst="rect">
            <a:avLst/>
          </a:prstGeom>
        </p:spPr>
      </p:pic>
    </p:spTree>
    <p:extLst>
      <p:ext uri="{BB962C8B-B14F-4D97-AF65-F5344CB8AC3E}">
        <p14:creationId xmlns:p14="http://schemas.microsoft.com/office/powerpoint/2010/main" val="278299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nternet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(INTERNET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grpSp>
        <p:nvGrpSpPr>
          <p:cNvPr id="11" name="Group 10">
            <a:extLst>
              <a:ext uri="{FF2B5EF4-FFF2-40B4-BE49-F238E27FC236}">
                <a16:creationId xmlns:a16="http://schemas.microsoft.com/office/drawing/2014/main" id="{A5239F1E-986F-A3BC-FBE1-D748D6BA4058}"/>
              </a:ext>
            </a:extLst>
          </p:cNvPr>
          <p:cNvGrpSpPr/>
          <p:nvPr userDrawn="1"/>
        </p:nvGrpSpPr>
        <p:grpSpPr>
          <a:xfrm>
            <a:off x="247630" y="186201"/>
            <a:ext cx="1514469" cy="1499746"/>
            <a:chOff x="3318632" y="2108789"/>
            <a:chExt cx="1514469" cy="1499746"/>
          </a:xfrm>
        </p:grpSpPr>
        <p:sp>
          <p:nvSpPr>
            <p:cNvPr id="7" name="Oval 6">
              <a:extLst>
                <a:ext uri="{FF2B5EF4-FFF2-40B4-BE49-F238E27FC236}">
                  <a16:creationId xmlns:a16="http://schemas.microsoft.com/office/drawing/2014/main" id="{A7D47AD7-9344-EC44-9FF1-13A21CB356B3}"/>
                </a:ext>
              </a:extLst>
            </p:cNvPr>
            <p:cNvSpPr/>
            <p:nvPr userDrawn="1"/>
          </p:nvSpPr>
          <p:spPr>
            <a:xfrm>
              <a:off x="3318632" y="2108789"/>
              <a:ext cx="1505843" cy="1499746"/>
            </a:xfrm>
            <a:prstGeom prst="ellipse">
              <a:avLst/>
            </a:prstGeom>
            <a:solidFill>
              <a:srgbClr val="F3C9C5"/>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6DFEFF4E-79F0-3535-927A-54A68F26F5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5258" y="2137480"/>
              <a:ext cx="1387843" cy="1387843"/>
            </a:xfrm>
            <a:prstGeom prst="rect">
              <a:avLst/>
            </a:prstGeom>
          </p:spPr>
        </p:pic>
      </p:grpSp>
    </p:spTree>
    <p:extLst>
      <p:ext uri="{BB962C8B-B14F-4D97-AF65-F5344CB8AC3E}">
        <p14:creationId xmlns:p14="http://schemas.microsoft.com/office/powerpoint/2010/main" val="3841882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ame">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(GAME)</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Task rubric:</a:t>
            </a:r>
          </a:p>
          <a:p>
            <a:pPr>
              <a:buClr>
                <a:srgbClr val="BF574F"/>
              </a:buClr>
            </a:pPr>
            <a:r>
              <a:rPr lang="en-GB" dirty="0"/>
              <a:t>Bullet point 1</a:t>
            </a:r>
          </a:p>
          <a:p>
            <a:pPr>
              <a:buClr>
                <a:srgbClr val="BF574F"/>
              </a:buClr>
            </a:pPr>
            <a:r>
              <a:rPr lang="en-GB" dirty="0"/>
              <a:t>Bullet point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0C87D7C3-34AD-4CCC-B9A7-966A0E0402F1}"/>
              </a:ext>
            </a:extLst>
          </p:cNvPr>
          <p:cNvPicPr>
            <a:picLocks noChangeAspect="1"/>
          </p:cNvPicPr>
          <p:nvPr userDrawn="1"/>
        </p:nvPicPr>
        <p:blipFill>
          <a:blip r:embed="rId2"/>
          <a:stretch>
            <a:fillRect/>
          </a:stretch>
        </p:blipFill>
        <p:spPr>
          <a:xfrm>
            <a:off x="340609" y="167286"/>
            <a:ext cx="1499746" cy="1499746"/>
          </a:xfrm>
          <a:prstGeom prst="rect">
            <a:avLst/>
          </a:prstGeom>
        </p:spPr>
      </p:pic>
    </p:spTree>
    <p:extLst>
      <p:ext uri="{BB962C8B-B14F-4D97-AF65-F5344CB8AC3E}">
        <p14:creationId xmlns:p14="http://schemas.microsoft.com/office/powerpoint/2010/main" val="2893655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cher-led feedback">
    <p:bg>
      <p:bgPr>
        <a:solidFill>
          <a:srgbClr val="DAC2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(TEACHER-LED ACTIVITY/FEEDBACK)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22603"/>
            <a:ext cx="8457194"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a:buClr>
                <a:srgbClr val="7030A0"/>
              </a:buClr>
            </a:pPr>
            <a:r>
              <a:rPr lang="en-GB" dirty="0"/>
              <a:t>Bullet point 1</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4B0EC174-BED2-4B3A-9DA9-21E11507AEA8}"/>
              </a:ext>
            </a:extLst>
          </p:cNvPr>
          <p:cNvPicPr>
            <a:picLocks noChangeAspect="1"/>
          </p:cNvPicPr>
          <p:nvPr userDrawn="1"/>
        </p:nvPicPr>
        <p:blipFill>
          <a:blip r:embed="rId2"/>
          <a:stretch>
            <a:fillRect/>
          </a:stretch>
        </p:blipFill>
        <p:spPr>
          <a:xfrm>
            <a:off x="404013" y="325879"/>
            <a:ext cx="1499746" cy="1499746"/>
          </a:xfrm>
          <a:prstGeom prst="rect">
            <a:avLst/>
          </a:prstGeom>
        </p:spPr>
      </p:pic>
      <p:sp>
        <p:nvSpPr>
          <p:cNvPr id="4" name="Rectangle 3">
            <a:extLst>
              <a:ext uri="{FF2B5EF4-FFF2-40B4-BE49-F238E27FC236}">
                <a16:creationId xmlns:a16="http://schemas.microsoft.com/office/drawing/2014/main" id="{959E49F5-CDCE-84A2-6F2E-52D63CBDDBDC}"/>
              </a:ext>
            </a:extLst>
          </p:cNvPr>
          <p:cNvSpPr/>
          <p:nvPr userDrawn="1"/>
        </p:nvSpPr>
        <p:spPr>
          <a:xfrm>
            <a:off x="10662082" y="341469"/>
            <a:ext cx="1125905" cy="1325563"/>
          </a:xfrm>
          <a:prstGeom prst="rect">
            <a:avLst/>
          </a:prstGeom>
          <a:solidFill>
            <a:srgbClr val="DAC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2747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eacher-led feedback">
    <p:bg>
      <p:bgPr>
        <a:solidFill>
          <a:srgbClr val="DAC2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REFLECTION (META)</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a:buClr>
                <a:srgbClr val="7030A0"/>
              </a:buClr>
            </a:pPr>
            <a:r>
              <a:rPr lang="en-GB" dirty="0"/>
              <a:t>Bullet point 1</a:t>
            </a:r>
          </a:p>
          <a:p>
            <a:pPr>
              <a:buClr>
                <a:srgbClr val="BF574F"/>
              </a:buClr>
            </a:pPr>
            <a:endParaRPr lang="en-GB" dirty="0"/>
          </a:p>
          <a:p>
            <a:pPr marL="0" indent="0">
              <a:buNone/>
            </a:pPr>
            <a:endParaRPr lang="en-GB" dirty="0"/>
          </a:p>
        </p:txBody>
      </p:sp>
      <p:grpSp>
        <p:nvGrpSpPr>
          <p:cNvPr id="8" name="Group 7">
            <a:extLst>
              <a:ext uri="{FF2B5EF4-FFF2-40B4-BE49-F238E27FC236}">
                <a16:creationId xmlns:a16="http://schemas.microsoft.com/office/drawing/2014/main" id="{00454BBE-2753-4B59-84B6-E724BE447301}"/>
              </a:ext>
            </a:extLst>
          </p:cNvPr>
          <p:cNvGrpSpPr/>
          <p:nvPr userDrawn="1"/>
        </p:nvGrpSpPr>
        <p:grpSpPr>
          <a:xfrm>
            <a:off x="103632" y="91440"/>
            <a:ext cx="1512000" cy="1512000"/>
            <a:chOff x="341376" y="4194048"/>
            <a:chExt cx="1512000" cy="1512000"/>
          </a:xfrm>
        </p:grpSpPr>
        <p:sp>
          <p:nvSpPr>
            <p:cNvPr id="9" name="Oval 8">
              <a:extLst>
                <a:ext uri="{FF2B5EF4-FFF2-40B4-BE49-F238E27FC236}">
                  <a16:creationId xmlns:a16="http://schemas.microsoft.com/office/drawing/2014/main" id="{DF3E059E-102E-4727-9B19-6E9238332B23}"/>
                </a:ext>
              </a:extLst>
            </p:cNvPr>
            <p:cNvSpPr/>
            <p:nvPr/>
          </p:nvSpPr>
          <p:spPr>
            <a:xfrm>
              <a:off x="341376" y="4194048"/>
              <a:ext cx="1512000" cy="1512000"/>
            </a:xfrm>
            <a:prstGeom prst="ellipse">
              <a:avLst/>
            </a:prstGeom>
            <a:noFill/>
            <a:ln w="3810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2876E24A-CC88-491D-BEDB-B9C9E88B2CDD}"/>
                </a:ext>
              </a:extLst>
            </p:cNvPr>
            <p:cNvSpPr/>
            <p:nvPr/>
          </p:nvSpPr>
          <p:spPr>
            <a:xfrm>
              <a:off x="580769" y="4477115"/>
              <a:ext cx="1090827" cy="745629"/>
            </a:xfrm>
            <a:custGeom>
              <a:avLst/>
              <a:gdLst>
                <a:gd name="connsiteX0" fmla="*/ 949296 w 1090827"/>
                <a:gd name="connsiteY0" fmla="*/ 258899 h 745628"/>
                <a:gd name="connsiteX1" fmla="*/ 917537 w 1090827"/>
                <a:gd name="connsiteY1" fmla="*/ 263041 h 745628"/>
                <a:gd name="connsiteX2" fmla="*/ 921680 w 1090827"/>
                <a:gd name="connsiteY2" fmla="*/ 231283 h 745628"/>
                <a:gd name="connsiteX3" fmla="*/ 783600 w 1090827"/>
                <a:gd name="connsiteY3" fmla="*/ 93204 h 745628"/>
                <a:gd name="connsiteX4" fmla="*/ 697991 w 1090827"/>
                <a:gd name="connsiteY4" fmla="*/ 122200 h 745628"/>
                <a:gd name="connsiteX5" fmla="*/ 562673 w 1090827"/>
                <a:gd name="connsiteY5" fmla="*/ 10356 h 745628"/>
                <a:gd name="connsiteX6" fmla="*/ 428736 w 1090827"/>
                <a:gd name="connsiteY6" fmla="*/ 113915 h 745628"/>
                <a:gd name="connsiteX7" fmla="*/ 314131 w 1090827"/>
                <a:gd name="connsiteY7" fmla="*/ 51780 h 745628"/>
                <a:gd name="connsiteX8" fmla="*/ 176051 w 1090827"/>
                <a:gd name="connsiteY8" fmla="*/ 189859 h 745628"/>
                <a:gd name="connsiteX9" fmla="*/ 180194 w 1090827"/>
                <a:gd name="connsiteY9" fmla="*/ 221617 h 745628"/>
                <a:gd name="connsiteX10" fmla="*/ 148435 w 1090827"/>
                <a:gd name="connsiteY10" fmla="*/ 217475 h 745628"/>
                <a:gd name="connsiteX11" fmla="*/ 10356 w 1090827"/>
                <a:gd name="connsiteY11" fmla="*/ 355554 h 745628"/>
                <a:gd name="connsiteX12" fmla="*/ 148435 w 1090827"/>
                <a:gd name="connsiteY12" fmla="*/ 493634 h 745628"/>
                <a:gd name="connsiteX13" fmla="*/ 149816 w 1090827"/>
                <a:gd name="connsiteY13" fmla="*/ 493634 h 745628"/>
                <a:gd name="connsiteX14" fmla="*/ 286515 w 1090827"/>
                <a:gd name="connsiteY14" fmla="*/ 617905 h 745628"/>
                <a:gd name="connsiteX15" fmla="*/ 370743 w 1090827"/>
                <a:gd name="connsiteY15" fmla="*/ 588909 h 745628"/>
                <a:gd name="connsiteX16" fmla="*/ 369362 w 1090827"/>
                <a:gd name="connsiteY16" fmla="*/ 604097 h 745628"/>
                <a:gd name="connsiteX17" fmla="*/ 507442 w 1090827"/>
                <a:gd name="connsiteY17" fmla="*/ 742177 h 745628"/>
                <a:gd name="connsiteX18" fmla="*/ 645521 w 1090827"/>
                <a:gd name="connsiteY18" fmla="*/ 616524 h 745628"/>
                <a:gd name="connsiteX19" fmla="*/ 755985 w 1090827"/>
                <a:gd name="connsiteY19" fmla="*/ 673137 h 745628"/>
                <a:gd name="connsiteX20" fmla="*/ 894064 w 1090827"/>
                <a:gd name="connsiteY20" fmla="*/ 535058 h 745628"/>
                <a:gd name="connsiteX21" fmla="*/ 894064 w 1090827"/>
                <a:gd name="connsiteY21" fmla="*/ 522630 h 745628"/>
                <a:gd name="connsiteX22" fmla="*/ 949296 w 1090827"/>
                <a:gd name="connsiteY22" fmla="*/ 535058 h 745628"/>
                <a:gd name="connsiteX23" fmla="*/ 1087375 w 1090827"/>
                <a:gd name="connsiteY23" fmla="*/ 396978 h 745628"/>
                <a:gd name="connsiteX24" fmla="*/ 949296 w 1090827"/>
                <a:gd name="connsiteY24" fmla="*/ 258899 h 7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0827" h="745628">
                  <a:moveTo>
                    <a:pt x="949296" y="258899"/>
                  </a:moveTo>
                  <a:cubicBezTo>
                    <a:pt x="938249" y="258899"/>
                    <a:pt x="928584" y="260280"/>
                    <a:pt x="917537" y="263041"/>
                  </a:cubicBezTo>
                  <a:cubicBezTo>
                    <a:pt x="920299" y="253376"/>
                    <a:pt x="921680" y="242329"/>
                    <a:pt x="921680" y="231283"/>
                  </a:cubicBezTo>
                  <a:cubicBezTo>
                    <a:pt x="921680" y="155339"/>
                    <a:pt x="859544" y="93204"/>
                    <a:pt x="783600" y="93204"/>
                  </a:cubicBezTo>
                  <a:cubicBezTo>
                    <a:pt x="751842" y="93204"/>
                    <a:pt x="721465" y="104250"/>
                    <a:pt x="697991" y="122200"/>
                  </a:cubicBezTo>
                  <a:cubicBezTo>
                    <a:pt x="686945" y="58684"/>
                    <a:pt x="630332" y="10356"/>
                    <a:pt x="562673" y="10356"/>
                  </a:cubicBezTo>
                  <a:cubicBezTo>
                    <a:pt x="499157" y="10356"/>
                    <a:pt x="445306" y="54541"/>
                    <a:pt x="428736" y="113915"/>
                  </a:cubicBezTo>
                  <a:cubicBezTo>
                    <a:pt x="403882" y="76634"/>
                    <a:pt x="362458" y="51780"/>
                    <a:pt x="314131" y="51780"/>
                  </a:cubicBezTo>
                  <a:cubicBezTo>
                    <a:pt x="238187" y="51780"/>
                    <a:pt x="176051" y="113915"/>
                    <a:pt x="176051" y="189859"/>
                  </a:cubicBezTo>
                  <a:cubicBezTo>
                    <a:pt x="176051" y="200905"/>
                    <a:pt x="177432" y="210571"/>
                    <a:pt x="180194" y="221617"/>
                  </a:cubicBezTo>
                  <a:cubicBezTo>
                    <a:pt x="169147" y="218856"/>
                    <a:pt x="159482" y="217475"/>
                    <a:pt x="148435" y="217475"/>
                  </a:cubicBezTo>
                  <a:cubicBezTo>
                    <a:pt x="72492" y="217475"/>
                    <a:pt x="10356" y="279611"/>
                    <a:pt x="10356" y="355554"/>
                  </a:cubicBezTo>
                  <a:cubicBezTo>
                    <a:pt x="10356" y="431498"/>
                    <a:pt x="72492" y="493634"/>
                    <a:pt x="148435" y="493634"/>
                  </a:cubicBezTo>
                  <a:cubicBezTo>
                    <a:pt x="148435" y="493634"/>
                    <a:pt x="148435" y="493634"/>
                    <a:pt x="149816" y="493634"/>
                  </a:cubicBezTo>
                  <a:cubicBezTo>
                    <a:pt x="156720" y="564054"/>
                    <a:pt x="216094" y="617905"/>
                    <a:pt x="286515" y="617905"/>
                  </a:cubicBezTo>
                  <a:cubicBezTo>
                    <a:pt x="318273" y="617905"/>
                    <a:pt x="347270" y="606859"/>
                    <a:pt x="370743" y="588909"/>
                  </a:cubicBezTo>
                  <a:cubicBezTo>
                    <a:pt x="370743" y="593051"/>
                    <a:pt x="369362" y="598574"/>
                    <a:pt x="369362" y="604097"/>
                  </a:cubicBezTo>
                  <a:cubicBezTo>
                    <a:pt x="369362" y="680041"/>
                    <a:pt x="431498" y="742177"/>
                    <a:pt x="507442" y="742177"/>
                  </a:cubicBezTo>
                  <a:cubicBezTo>
                    <a:pt x="579243" y="742177"/>
                    <a:pt x="638617" y="686945"/>
                    <a:pt x="645521" y="616524"/>
                  </a:cubicBezTo>
                  <a:cubicBezTo>
                    <a:pt x="670375" y="651044"/>
                    <a:pt x="710418" y="673137"/>
                    <a:pt x="755985" y="673137"/>
                  </a:cubicBezTo>
                  <a:cubicBezTo>
                    <a:pt x="831928" y="673137"/>
                    <a:pt x="894064" y="611001"/>
                    <a:pt x="894064" y="535058"/>
                  </a:cubicBezTo>
                  <a:cubicBezTo>
                    <a:pt x="894064" y="530915"/>
                    <a:pt x="894064" y="526773"/>
                    <a:pt x="894064" y="522630"/>
                  </a:cubicBezTo>
                  <a:cubicBezTo>
                    <a:pt x="910633" y="529534"/>
                    <a:pt x="929965" y="535058"/>
                    <a:pt x="949296" y="535058"/>
                  </a:cubicBezTo>
                  <a:cubicBezTo>
                    <a:pt x="1025239" y="535058"/>
                    <a:pt x="1087375" y="472922"/>
                    <a:pt x="1087375" y="396978"/>
                  </a:cubicBezTo>
                  <a:cubicBezTo>
                    <a:pt x="1087375" y="321035"/>
                    <a:pt x="1025239" y="258899"/>
                    <a:pt x="949296" y="258899"/>
                  </a:cubicBezTo>
                  <a:close/>
                </a:path>
              </a:pathLst>
            </a:custGeom>
            <a:solidFill>
              <a:srgbClr val="304658"/>
            </a:solidFill>
            <a:ln w="9525"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0A5BFEA9-EBDF-49F6-83C8-FAD6C08E7979}"/>
                </a:ext>
              </a:extLst>
            </p:cNvPr>
            <p:cNvSpPr/>
            <p:nvPr/>
          </p:nvSpPr>
          <p:spPr>
            <a:xfrm>
              <a:off x="774081" y="5181320"/>
              <a:ext cx="179503" cy="179503"/>
            </a:xfrm>
            <a:custGeom>
              <a:avLst/>
              <a:gdLst>
                <a:gd name="connsiteX0" fmla="*/ 176051 w 179503"/>
                <a:gd name="connsiteY0" fmla="*/ 93204 h 179503"/>
                <a:gd name="connsiteX1" fmla="*/ 93204 w 179503"/>
                <a:gd name="connsiteY1" fmla="*/ 176051 h 179503"/>
                <a:gd name="connsiteX2" fmla="*/ 10356 w 179503"/>
                <a:gd name="connsiteY2" fmla="*/ 93204 h 179503"/>
                <a:gd name="connsiteX3" fmla="*/ 93204 w 179503"/>
                <a:gd name="connsiteY3" fmla="*/ 10356 h 179503"/>
                <a:gd name="connsiteX4" fmla="*/ 176051 w 179503"/>
                <a:gd name="connsiteY4" fmla="*/ 93204 h 179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3" h="179503">
                  <a:moveTo>
                    <a:pt x="176051" y="93204"/>
                  </a:moveTo>
                  <a:cubicBezTo>
                    <a:pt x="176051" y="138959"/>
                    <a:pt x="138959" y="176051"/>
                    <a:pt x="93204" y="176051"/>
                  </a:cubicBezTo>
                  <a:cubicBezTo>
                    <a:pt x="47448" y="176051"/>
                    <a:pt x="10356" y="138959"/>
                    <a:pt x="10356" y="93204"/>
                  </a:cubicBezTo>
                  <a:cubicBezTo>
                    <a:pt x="10356" y="47448"/>
                    <a:pt x="47448" y="10356"/>
                    <a:pt x="93204" y="10356"/>
                  </a:cubicBezTo>
                  <a:cubicBezTo>
                    <a:pt x="138959" y="10356"/>
                    <a:pt x="176051" y="47448"/>
                    <a:pt x="176051" y="93204"/>
                  </a:cubicBezTo>
                  <a:close/>
                </a:path>
              </a:pathLst>
            </a:custGeom>
            <a:solidFill>
              <a:srgbClr val="304658"/>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04E9CDE-FDDF-4DDD-89A7-D2687C742880}"/>
                </a:ext>
              </a:extLst>
            </p:cNvPr>
            <p:cNvSpPr/>
            <p:nvPr/>
          </p:nvSpPr>
          <p:spPr>
            <a:xfrm>
              <a:off x="629097" y="5347015"/>
              <a:ext cx="138079" cy="138079"/>
            </a:xfrm>
            <a:custGeom>
              <a:avLst/>
              <a:gdLst>
                <a:gd name="connsiteX0" fmla="*/ 134627 w 138079"/>
                <a:gd name="connsiteY0" fmla="*/ 72492 h 138079"/>
                <a:gd name="connsiteX1" fmla="*/ 72492 w 138079"/>
                <a:gd name="connsiteY1" fmla="*/ 134627 h 138079"/>
                <a:gd name="connsiteX2" fmla="*/ 10356 w 138079"/>
                <a:gd name="connsiteY2" fmla="*/ 72492 h 138079"/>
                <a:gd name="connsiteX3" fmla="*/ 72492 w 138079"/>
                <a:gd name="connsiteY3" fmla="*/ 10356 h 138079"/>
                <a:gd name="connsiteX4" fmla="*/ 134627 w 138079"/>
                <a:gd name="connsiteY4" fmla="*/ 72492 h 138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79" h="138079">
                  <a:moveTo>
                    <a:pt x="134627" y="72492"/>
                  </a:moveTo>
                  <a:cubicBezTo>
                    <a:pt x="134627" y="106808"/>
                    <a:pt x="106808" y="134627"/>
                    <a:pt x="72492" y="134627"/>
                  </a:cubicBezTo>
                  <a:cubicBezTo>
                    <a:pt x="38175" y="134627"/>
                    <a:pt x="10356" y="106808"/>
                    <a:pt x="10356" y="72492"/>
                  </a:cubicBezTo>
                  <a:cubicBezTo>
                    <a:pt x="10356" y="38175"/>
                    <a:pt x="38175" y="10356"/>
                    <a:pt x="72492" y="10356"/>
                  </a:cubicBezTo>
                  <a:cubicBezTo>
                    <a:pt x="106808" y="10356"/>
                    <a:pt x="134627" y="38175"/>
                    <a:pt x="134627" y="72492"/>
                  </a:cubicBezTo>
                  <a:close/>
                </a:path>
              </a:pathLst>
            </a:custGeom>
            <a:solidFill>
              <a:srgbClr val="304658"/>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4147925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ransition slide">
    <p:bg>
      <p:bgPr>
        <a:solidFill>
          <a:srgbClr val="3046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947D3-3345-4355-B413-5A24984C5920}"/>
              </a:ext>
            </a:extLst>
          </p:cNvPr>
          <p:cNvSpPr>
            <a:spLocks noGrp="1"/>
          </p:cNvSpPr>
          <p:nvPr>
            <p:ph type="title" hasCustomPrompt="1"/>
          </p:nvPr>
        </p:nvSpPr>
        <p:spPr/>
        <p:txBody>
          <a:bodyPr/>
          <a:lstStyle>
            <a:lvl1pPr>
              <a:defRPr b="0">
                <a:solidFill>
                  <a:schemeClr val="bg1"/>
                </a:solidFill>
              </a:defRPr>
            </a:lvl1pPr>
          </a:lstStyle>
          <a:p>
            <a:r>
              <a:rPr lang="en-US" dirty="0"/>
              <a:t>(add title here)</a:t>
            </a:r>
            <a:endParaRPr lang="en-GB" dirty="0"/>
          </a:p>
        </p:txBody>
      </p:sp>
      <p:sp>
        <p:nvSpPr>
          <p:cNvPr id="3" name="Arrow: Pentagon 2">
            <a:extLst>
              <a:ext uri="{FF2B5EF4-FFF2-40B4-BE49-F238E27FC236}">
                <a16:creationId xmlns:a16="http://schemas.microsoft.com/office/drawing/2014/main" id="{B42A452E-96C9-474A-B62A-C80E0B1B50BE}"/>
              </a:ext>
            </a:extLst>
          </p:cNvPr>
          <p:cNvSpPr/>
          <p:nvPr userDrawn="1"/>
        </p:nvSpPr>
        <p:spPr>
          <a:xfrm>
            <a:off x="6053323" y="1712906"/>
            <a:ext cx="4327123" cy="1966912"/>
          </a:xfrm>
          <a:prstGeom prst="homePlat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4" name="Arrow: Pentagon 3">
            <a:extLst>
              <a:ext uri="{FF2B5EF4-FFF2-40B4-BE49-F238E27FC236}">
                <a16:creationId xmlns:a16="http://schemas.microsoft.com/office/drawing/2014/main" id="{38CCEF40-0FD1-4A00-8142-9FF454DBC307}"/>
              </a:ext>
            </a:extLst>
          </p:cNvPr>
          <p:cNvSpPr/>
          <p:nvPr userDrawn="1"/>
        </p:nvSpPr>
        <p:spPr>
          <a:xfrm flipH="1">
            <a:off x="1115792" y="3640143"/>
            <a:ext cx="4415668" cy="1966912"/>
          </a:xfrm>
          <a:prstGeom prst="homePlate">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5" name="Rectangle: Rounded Corners 4">
            <a:extLst>
              <a:ext uri="{FF2B5EF4-FFF2-40B4-BE49-F238E27FC236}">
                <a16:creationId xmlns:a16="http://schemas.microsoft.com/office/drawing/2014/main" id="{6BE34641-906E-49D8-B0A5-20D668CA74D0}"/>
              </a:ext>
            </a:extLst>
          </p:cNvPr>
          <p:cNvSpPr/>
          <p:nvPr userDrawn="1"/>
        </p:nvSpPr>
        <p:spPr>
          <a:xfrm>
            <a:off x="5536303" y="513771"/>
            <a:ext cx="566512" cy="64403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6">
            <a:extLst>
              <a:ext uri="{FF2B5EF4-FFF2-40B4-BE49-F238E27FC236}">
                <a16:creationId xmlns:a16="http://schemas.microsoft.com/office/drawing/2014/main" id="{9FFCEEB2-C8EB-461D-9ED2-4D7BA3613457}"/>
              </a:ext>
            </a:extLst>
          </p:cNvPr>
          <p:cNvSpPr>
            <a:spLocks noGrp="1"/>
          </p:cNvSpPr>
          <p:nvPr>
            <p:ph sz="quarter" idx="10" hasCustomPrompt="1"/>
          </p:nvPr>
        </p:nvSpPr>
        <p:spPr>
          <a:xfrm>
            <a:off x="6129330" y="1943089"/>
            <a:ext cx="3228975" cy="1485911"/>
          </a:xfrm>
        </p:spPr>
        <p:txBody>
          <a:bodyPr/>
          <a:lstStyle>
            <a:lvl1pPr marL="0" indent="0">
              <a:buNone/>
              <a:defRPr/>
            </a:lvl1pPr>
          </a:lstStyle>
          <a:p>
            <a:pPr lvl="0"/>
            <a:r>
              <a:rPr lang="en-GB" dirty="0"/>
              <a:t>Next Content </a:t>
            </a:r>
          </a:p>
        </p:txBody>
      </p:sp>
      <p:sp>
        <p:nvSpPr>
          <p:cNvPr id="8" name="Content Placeholder 6">
            <a:extLst>
              <a:ext uri="{FF2B5EF4-FFF2-40B4-BE49-F238E27FC236}">
                <a16:creationId xmlns:a16="http://schemas.microsoft.com/office/drawing/2014/main" id="{0D25458C-DEE6-404C-88F7-73B969F47BC8}"/>
              </a:ext>
            </a:extLst>
          </p:cNvPr>
          <p:cNvSpPr>
            <a:spLocks noGrp="1"/>
          </p:cNvSpPr>
          <p:nvPr>
            <p:ph sz="quarter" idx="11" hasCustomPrompt="1"/>
          </p:nvPr>
        </p:nvSpPr>
        <p:spPr>
          <a:xfrm>
            <a:off x="2166919" y="3824289"/>
            <a:ext cx="3228975" cy="1562099"/>
          </a:xfrm>
        </p:spPr>
        <p:txBody>
          <a:bodyPr/>
          <a:lstStyle>
            <a:lvl1pPr marL="0" indent="0">
              <a:buNone/>
              <a:defRPr/>
            </a:lvl1pPr>
          </a:lstStyle>
          <a:p>
            <a:pPr lvl="0"/>
            <a:r>
              <a:rPr lang="en-GB" dirty="0"/>
              <a:t>Previous Content </a:t>
            </a:r>
          </a:p>
        </p:txBody>
      </p:sp>
    </p:spTree>
    <p:extLst>
      <p:ext uri="{BB962C8B-B14F-4D97-AF65-F5344CB8AC3E}">
        <p14:creationId xmlns:p14="http://schemas.microsoft.com/office/powerpoint/2010/main" val="2846627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rst Transition slide">
    <p:bg>
      <p:bgPr>
        <a:solidFill>
          <a:srgbClr val="3046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947D3-3345-4355-B413-5A24984C5920}"/>
              </a:ext>
            </a:extLst>
          </p:cNvPr>
          <p:cNvSpPr>
            <a:spLocks noGrp="1"/>
          </p:cNvSpPr>
          <p:nvPr>
            <p:ph type="title" hasCustomPrompt="1"/>
          </p:nvPr>
        </p:nvSpPr>
        <p:spPr/>
        <p:txBody>
          <a:bodyPr/>
          <a:lstStyle>
            <a:lvl1pPr>
              <a:defRPr b="0">
                <a:solidFill>
                  <a:schemeClr val="bg1"/>
                </a:solidFill>
              </a:defRPr>
            </a:lvl1pPr>
          </a:lstStyle>
          <a:p>
            <a:r>
              <a:rPr lang="en-US" dirty="0"/>
              <a:t>(add title here)</a:t>
            </a:r>
            <a:endParaRPr lang="en-GB" dirty="0"/>
          </a:p>
        </p:txBody>
      </p:sp>
      <p:sp>
        <p:nvSpPr>
          <p:cNvPr id="3" name="Arrow: Pentagon 2">
            <a:extLst>
              <a:ext uri="{FF2B5EF4-FFF2-40B4-BE49-F238E27FC236}">
                <a16:creationId xmlns:a16="http://schemas.microsoft.com/office/drawing/2014/main" id="{B42A452E-96C9-474A-B62A-C80E0B1B50BE}"/>
              </a:ext>
            </a:extLst>
          </p:cNvPr>
          <p:cNvSpPr/>
          <p:nvPr userDrawn="1"/>
        </p:nvSpPr>
        <p:spPr>
          <a:xfrm>
            <a:off x="6053323" y="1712906"/>
            <a:ext cx="4327123" cy="1966912"/>
          </a:xfrm>
          <a:prstGeom prst="homePlat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5" name="Rectangle: Rounded Corners 4">
            <a:extLst>
              <a:ext uri="{FF2B5EF4-FFF2-40B4-BE49-F238E27FC236}">
                <a16:creationId xmlns:a16="http://schemas.microsoft.com/office/drawing/2014/main" id="{6BE34641-906E-49D8-B0A5-20D668CA74D0}"/>
              </a:ext>
            </a:extLst>
          </p:cNvPr>
          <p:cNvSpPr/>
          <p:nvPr userDrawn="1"/>
        </p:nvSpPr>
        <p:spPr>
          <a:xfrm>
            <a:off x="5536303" y="513771"/>
            <a:ext cx="566512" cy="64403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6">
            <a:extLst>
              <a:ext uri="{FF2B5EF4-FFF2-40B4-BE49-F238E27FC236}">
                <a16:creationId xmlns:a16="http://schemas.microsoft.com/office/drawing/2014/main" id="{9FFCEEB2-C8EB-461D-9ED2-4D7BA3613457}"/>
              </a:ext>
            </a:extLst>
          </p:cNvPr>
          <p:cNvSpPr>
            <a:spLocks noGrp="1"/>
          </p:cNvSpPr>
          <p:nvPr>
            <p:ph sz="quarter" idx="10" hasCustomPrompt="1"/>
          </p:nvPr>
        </p:nvSpPr>
        <p:spPr>
          <a:xfrm>
            <a:off x="6129330" y="1943089"/>
            <a:ext cx="3228975" cy="1485911"/>
          </a:xfrm>
        </p:spPr>
        <p:txBody>
          <a:bodyPr/>
          <a:lstStyle>
            <a:lvl1pPr marL="0" indent="0">
              <a:buNone/>
              <a:defRPr/>
            </a:lvl1pPr>
          </a:lstStyle>
          <a:p>
            <a:pPr lvl="0"/>
            <a:r>
              <a:rPr lang="en-GB" dirty="0"/>
              <a:t>Next Content </a:t>
            </a:r>
          </a:p>
        </p:txBody>
      </p:sp>
    </p:spTree>
    <p:extLst>
      <p:ext uri="{BB962C8B-B14F-4D97-AF65-F5344CB8AC3E}">
        <p14:creationId xmlns:p14="http://schemas.microsoft.com/office/powerpoint/2010/main" val="10409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arning intentions">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98E2B-3D2E-4A4B-82F3-03027920003E}"/>
              </a:ext>
            </a:extLst>
          </p:cNvPr>
          <p:cNvSpPr>
            <a:spLocks noGrp="1"/>
          </p:cNvSpPr>
          <p:nvPr>
            <p:ph type="title" hasCustomPrompt="1"/>
          </p:nvPr>
        </p:nvSpPr>
        <p:spPr>
          <a:xfrm>
            <a:off x="1970314" y="278722"/>
            <a:ext cx="10515600" cy="1325563"/>
          </a:xfrm>
        </p:spPr>
        <p:txBody>
          <a:bodyPr/>
          <a:lstStyle>
            <a:lvl1pPr>
              <a:defRPr b="0"/>
            </a:lvl1pPr>
          </a:lstStyle>
          <a:p>
            <a:r>
              <a:rPr lang="en-US" dirty="0"/>
              <a:t>Learning intentions</a:t>
            </a:r>
            <a:endParaRPr lang="en-GB" dirty="0"/>
          </a:p>
        </p:txBody>
      </p:sp>
      <p:pic>
        <p:nvPicPr>
          <p:cNvPr id="4" name="Picture 3">
            <a:extLst>
              <a:ext uri="{FF2B5EF4-FFF2-40B4-BE49-F238E27FC236}">
                <a16:creationId xmlns:a16="http://schemas.microsoft.com/office/drawing/2014/main" id="{E6D1A4E4-BD30-41BA-8369-A636C27DB364}"/>
              </a:ext>
            </a:extLst>
          </p:cNvPr>
          <p:cNvPicPr>
            <a:picLocks noChangeAspect="1"/>
          </p:cNvPicPr>
          <p:nvPr userDrawn="1"/>
        </p:nvPicPr>
        <p:blipFill>
          <a:blip r:embed="rId2"/>
          <a:stretch>
            <a:fillRect/>
          </a:stretch>
        </p:blipFill>
        <p:spPr>
          <a:xfrm>
            <a:off x="401930" y="261281"/>
            <a:ext cx="1405097" cy="1325563"/>
          </a:xfrm>
          <a:prstGeom prst="rect">
            <a:avLst/>
          </a:prstGeom>
          <a:solidFill>
            <a:srgbClr val="EAEFF2"/>
          </a:solidFill>
        </p:spPr>
      </p:pic>
      <p:sp>
        <p:nvSpPr>
          <p:cNvPr id="5" name="Content Placeholder 2">
            <a:extLst>
              <a:ext uri="{FF2B5EF4-FFF2-40B4-BE49-F238E27FC236}">
                <a16:creationId xmlns:a16="http://schemas.microsoft.com/office/drawing/2014/main" id="{08E015AC-2EED-4E04-BFAE-E1056613F043}"/>
              </a:ext>
            </a:extLst>
          </p:cNvPr>
          <p:cNvSpPr>
            <a:spLocks noGrp="1"/>
          </p:cNvSpPr>
          <p:nvPr>
            <p:ph idx="1" hasCustomPrompt="1"/>
          </p:nvPr>
        </p:nvSpPr>
        <p:spPr>
          <a:xfrm>
            <a:off x="838200" y="1825625"/>
            <a:ext cx="9364579"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marL="0" indent="0">
              <a:buNone/>
            </a:pPr>
            <a:r>
              <a:rPr lang="en-GB" sz="2800" dirty="0"/>
              <a:t>By the end of this session you will…</a:t>
            </a:r>
          </a:p>
          <a:p>
            <a:pPr>
              <a:buClr>
                <a:srgbClr val="304658"/>
              </a:buClr>
            </a:pPr>
            <a:r>
              <a:rPr lang="en-GB" sz="2800" dirty="0"/>
              <a:t>Bullet point 1</a:t>
            </a:r>
          </a:p>
          <a:p>
            <a:pPr>
              <a:buClr>
                <a:srgbClr val="304658"/>
              </a:buClr>
            </a:pPr>
            <a:r>
              <a:rPr lang="en-GB" sz="2800" dirty="0"/>
              <a:t>Bullet point 2</a:t>
            </a:r>
          </a:p>
          <a:p>
            <a:pPr>
              <a:buClr>
                <a:srgbClr val="304658"/>
              </a:buClr>
            </a:pPr>
            <a:r>
              <a:rPr lang="en-GB" sz="2800" dirty="0"/>
              <a:t>Etc.</a:t>
            </a:r>
          </a:p>
        </p:txBody>
      </p:sp>
    </p:spTree>
    <p:extLst>
      <p:ext uri="{BB962C8B-B14F-4D97-AF65-F5344CB8AC3E}">
        <p14:creationId xmlns:p14="http://schemas.microsoft.com/office/powerpoint/2010/main" val="2095128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Resources and links">
    <p:bg>
      <p:bgPr>
        <a:solidFill>
          <a:srgbClr val="EAEF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47C5-3053-46F6-9EDD-002CD5FE7939}"/>
              </a:ext>
            </a:extLst>
          </p:cNvPr>
          <p:cNvSpPr>
            <a:spLocks noGrp="1"/>
          </p:cNvSpPr>
          <p:nvPr>
            <p:ph type="title" hasCustomPrompt="1"/>
          </p:nvPr>
        </p:nvSpPr>
        <p:spPr>
          <a:xfrm>
            <a:off x="1970314" y="380671"/>
            <a:ext cx="10515600" cy="1325563"/>
          </a:xfrm>
        </p:spPr>
        <p:txBody>
          <a:bodyPr/>
          <a:lstStyle>
            <a:lvl1pPr>
              <a:defRPr b="0">
                <a:latin typeface="+mn-lt"/>
              </a:defRPr>
            </a:lvl1pPr>
          </a:lstStyle>
          <a:p>
            <a:r>
              <a:rPr lang="en-US" dirty="0"/>
              <a:t>Resources</a:t>
            </a:r>
          </a:p>
        </p:txBody>
      </p:sp>
      <p:sp>
        <p:nvSpPr>
          <p:cNvPr id="3" name="Content Placeholder 2">
            <a:extLst>
              <a:ext uri="{FF2B5EF4-FFF2-40B4-BE49-F238E27FC236}">
                <a16:creationId xmlns:a16="http://schemas.microsoft.com/office/drawing/2014/main" id="{B4249271-E37D-4F55-9B6D-C6711E15F7BA}"/>
              </a:ext>
            </a:extLst>
          </p:cNvPr>
          <p:cNvSpPr>
            <a:spLocks noGrp="1"/>
          </p:cNvSpPr>
          <p:nvPr>
            <p:ph idx="1" hasCustomPrompt="1"/>
          </p:nvPr>
        </p:nvSpPr>
        <p:spPr>
          <a:xfrm>
            <a:off x="838200" y="1825625"/>
            <a:ext cx="10515600" cy="4351338"/>
          </a:xfrm>
        </p:spPr>
        <p:txBody>
          <a:bodyPr/>
          <a:lstStyle>
            <a:lvl1pPr>
              <a:buClr>
                <a:srgbClr val="304658"/>
              </a:buClr>
              <a:defRPr>
                <a:latin typeface="+mj-lt"/>
              </a:defRPr>
            </a:lvl1pPr>
            <a:lvl2pPr>
              <a:defRPr>
                <a:latin typeface="+mj-lt"/>
              </a:defRPr>
            </a:lvl2pPr>
            <a:lvl3pPr>
              <a:defRPr>
                <a:latin typeface="+mj-lt"/>
              </a:defRPr>
            </a:lvl3pPr>
            <a:lvl4pPr>
              <a:defRPr>
                <a:latin typeface="+mj-lt"/>
              </a:defRPr>
            </a:lvl4pPr>
            <a:lvl5pPr>
              <a:defRPr>
                <a:latin typeface="+mj-lt"/>
              </a:defRPr>
            </a:lvl5pPr>
          </a:lstStyle>
          <a:p>
            <a:r>
              <a:rPr lang="en-GB" sz="2800" dirty="0"/>
              <a:t>Trainer, T. (2019) </a:t>
            </a:r>
            <a:r>
              <a:rPr lang="en-GB" sz="2800" i="1" dirty="0"/>
              <a:t>How to teach English good</a:t>
            </a:r>
            <a:r>
              <a:rPr lang="en-GB" sz="2800" dirty="0"/>
              <a:t>, Oxbridge, Oxbridge University Press.</a:t>
            </a:r>
          </a:p>
          <a:p>
            <a:endParaRPr lang="en-GB" sz="2800" dirty="0"/>
          </a:p>
          <a:p>
            <a:r>
              <a:rPr lang="en-GB" sz="2800" dirty="0"/>
              <a:t>Etc.</a:t>
            </a:r>
          </a:p>
          <a:p>
            <a:endParaRPr lang="en-GB" sz="2800" dirty="0"/>
          </a:p>
          <a:p>
            <a:r>
              <a:rPr lang="en-GB" sz="2800" dirty="0"/>
              <a:t>Etc. </a:t>
            </a:r>
          </a:p>
        </p:txBody>
      </p:sp>
      <p:cxnSp>
        <p:nvCxnSpPr>
          <p:cNvPr id="4" name="Straight Connector 3">
            <a:extLst>
              <a:ext uri="{FF2B5EF4-FFF2-40B4-BE49-F238E27FC236}">
                <a16:creationId xmlns:a16="http://schemas.microsoft.com/office/drawing/2014/main" id="{29AC06C9-A611-4610-8178-6C1E9A50D7D3}"/>
              </a:ext>
            </a:extLst>
          </p:cNvPr>
          <p:cNvCxnSpPr>
            <a:cxnSpLocks/>
          </p:cNvCxnSpPr>
          <p:nvPr userDrawn="1"/>
        </p:nvCxnSpPr>
        <p:spPr>
          <a:xfrm>
            <a:off x="1970314" y="1348063"/>
            <a:ext cx="7979229" cy="0"/>
          </a:xfrm>
          <a:prstGeom prst="line">
            <a:avLst/>
          </a:prstGeom>
          <a:ln w="57150">
            <a:solidFill>
              <a:srgbClr val="304658"/>
            </a:solidFill>
          </a:ln>
        </p:spPr>
        <p:style>
          <a:lnRef idx="1">
            <a:schemeClr val="accent1"/>
          </a:lnRef>
          <a:fillRef idx="0">
            <a:schemeClr val="accent1"/>
          </a:fillRef>
          <a:effectRef idx="0">
            <a:schemeClr val="accent1"/>
          </a:effectRef>
          <a:fontRef idx="minor">
            <a:schemeClr val="tx1"/>
          </a:fontRef>
        </p:style>
      </p:cxnSp>
      <p:pic>
        <p:nvPicPr>
          <p:cNvPr id="15" name="Content Placeholder 14">
            <a:extLst>
              <a:ext uri="{FF2B5EF4-FFF2-40B4-BE49-F238E27FC236}">
                <a16:creationId xmlns:a16="http://schemas.microsoft.com/office/drawing/2014/main" id="{D2FCF2E2-0DD1-468E-B391-31C299AAB8F9}"/>
              </a:ext>
            </a:extLst>
          </p:cNvPr>
          <p:cNvPicPr>
            <a:picLocks noChangeAspect="1"/>
          </p:cNvPicPr>
          <p:nvPr userDrawn="1"/>
        </p:nvPicPr>
        <p:blipFill>
          <a:blip r:embed="rId2" cstate="hqprint">
            <a:duotone>
              <a:prstClr val="black"/>
              <a:srgbClr val="304658">
                <a:tint val="45000"/>
                <a:satMod val="400000"/>
              </a:srgbClr>
            </a:duotone>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91885" y="365125"/>
            <a:ext cx="1243073" cy="1121570"/>
          </a:xfrm>
          <a:prstGeom prst="rect">
            <a:avLst/>
          </a:prstGeom>
        </p:spPr>
      </p:pic>
    </p:spTree>
    <p:extLst>
      <p:ext uri="{BB962C8B-B14F-4D97-AF65-F5344CB8AC3E}">
        <p14:creationId xmlns:p14="http://schemas.microsoft.com/office/powerpoint/2010/main" val="2980695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Yellow templat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23985" y="1988840"/>
            <a:ext cx="10678868" cy="3816350"/>
          </a:xfrm>
          <a:prstGeom prst="rect">
            <a:avLst/>
          </a:prstGeom>
        </p:spPr>
        <p:txBody>
          <a:bodyPr vert="horz"/>
          <a:lstStyle>
            <a:lvl1pPr>
              <a:buClr>
                <a:schemeClr val="accent4"/>
              </a:buClr>
              <a:defRPr sz="2400">
                <a:solidFill>
                  <a:srgbClr val="4A5969"/>
                </a:solidFill>
              </a:defRPr>
            </a:lvl1pPr>
            <a:lvl2pPr>
              <a:buClr>
                <a:schemeClr val="accent4"/>
              </a:buClr>
              <a:defRPr sz="2400">
                <a:solidFill>
                  <a:srgbClr val="4A5969"/>
                </a:solidFill>
              </a:defRPr>
            </a:lvl2pPr>
            <a:lvl3pPr>
              <a:buClr>
                <a:schemeClr val="accent4"/>
              </a:buClr>
              <a:defRPr sz="2400">
                <a:solidFill>
                  <a:srgbClr val="4A5969"/>
                </a:solidFill>
              </a:defRPr>
            </a:lvl3pPr>
            <a:lvl4pPr>
              <a:buClr>
                <a:schemeClr val="accent4"/>
              </a:buClr>
              <a:defRPr sz="2400">
                <a:solidFill>
                  <a:srgbClr val="4A5969"/>
                </a:solidFill>
              </a:defRPr>
            </a:lvl4pPr>
            <a:lvl5pPr>
              <a:buClr>
                <a:schemeClr val="accent4"/>
              </a:buClr>
              <a:defRPr sz="2400">
                <a:solidFill>
                  <a:srgbClr val="4A596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Rectangle 2"/>
          <p:cNvSpPr>
            <a:spLocks noGrp="1" noChangeArrowheads="1"/>
          </p:cNvSpPr>
          <p:nvPr>
            <p:ph type="title"/>
          </p:nvPr>
        </p:nvSpPr>
        <p:spPr bwMode="auto">
          <a:xfrm>
            <a:off x="398585" y="76200"/>
            <a:ext cx="7797801" cy="914400"/>
          </a:xfrm>
          <a:prstGeom prst="rect">
            <a:avLst/>
          </a:prstGeom>
          <a:noFill/>
          <a:ln w="9525">
            <a:noFill/>
            <a:miter lim="800000"/>
            <a:headEnd/>
            <a:tailEnd/>
          </a:ln>
        </p:spPr>
        <p:txBody>
          <a:bodyPr/>
          <a:lstStyle>
            <a:lvl1pPr>
              <a:defRPr sz="3500">
                <a:effectLst/>
              </a:defRPr>
            </a:lvl1pPr>
          </a:lstStyle>
          <a:p>
            <a:pPr lvl="0"/>
            <a:r>
              <a:rPr lang="en-GB" dirty="0"/>
              <a:t>Click to edit Master title style</a:t>
            </a:r>
          </a:p>
        </p:txBody>
      </p:sp>
      <p:sp>
        <p:nvSpPr>
          <p:cNvPr id="4" name="Rectangle 3"/>
          <p:cNvSpPr/>
          <p:nvPr userDrawn="1"/>
        </p:nvSpPr>
        <p:spPr>
          <a:xfrm>
            <a:off x="512611" y="1052736"/>
            <a:ext cx="8330497" cy="72008"/>
          </a:xfrm>
          <a:prstGeom prst="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2"/>
          <p:cNvSpPr>
            <a:spLocks noGrp="1"/>
          </p:cNvSpPr>
          <p:nvPr>
            <p:ph type="body" sz="quarter" idx="11"/>
          </p:nvPr>
        </p:nvSpPr>
        <p:spPr>
          <a:xfrm>
            <a:off x="423985" y="1268412"/>
            <a:ext cx="10723653" cy="648420"/>
          </a:xfrm>
          <a:prstGeom prst="rect">
            <a:avLst/>
          </a:prstGeom>
        </p:spPr>
        <p:txBody>
          <a:bodyPr vert="horz"/>
          <a:lstStyle>
            <a:lvl1pPr marL="0" indent="0">
              <a:buNone/>
              <a:defRPr sz="2800">
                <a:solidFill>
                  <a:schemeClr val="accent4"/>
                </a:solidFill>
              </a:defRPr>
            </a:lvl1pPr>
            <a:lvl3pPr marL="914400" indent="0">
              <a:buNone/>
              <a:defRPr/>
            </a:lvl3pPr>
          </a:lstStyle>
          <a:p>
            <a:pPr lvl="0"/>
            <a:r>
              <a:rPr lang="en-GB" dirty="0"/>
              <a:t>Click to edit Master text styles</a:t>
            </a:r>
          </a:p>
        </p:txBody>
      </p:sp>
    </p:spTree>
    <p:extLst>
      <p:ext uri="{BB962C8B-B14F-4D97-AF65-F5344CB8AC3E}">
        <p14:creationId xmlns:p14="http://schemas.microsoft.com/office/powerpoint/2010/main" val="2170598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blank templa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21B324-5FF9-47B5-A41B-0C6BD4A1E328}"/>
              </a:ext>
            </a:extLst>
          </p:cNvPr>
          <p:cNvSpPr>
            <a:spLocks noGrp="1"/>
          </p:cNvSpPr>
          <p:nvPr>
            <p:ph type="title"/>
          </p:nvPr>
        </p:nvSpPr>
        <p:spPr>
          <a:xfrm>
            <a:off x="838200" y="365125"/>
            <a:ext cx="10515600" cy="1325563"/>
          </a:xfrm>
        </p:spPr>
        <p:txBody>
          <a:bodyPr/>
          <a:lstStyle/>
          <a:p>
            <a:r>
              <a:rPr lang="en-GB" b="1" dirty="0">
                <a:latin typeface="+mn-lt"/>
              </a:rPr>
              <a:t>Main Title</a:t>
            </a:r>
            <a:r>
              <a:rPr lang="en-GB" dirty="0"/>
              <a:t>  </a:t>
            </a:r>
            <a:r>
              <a:rPr lang="en-GB" b="0" dirty="0">
                <a:latin typeface="+mj-lt"/>
              </a:rPr>
              <a:t>Subtitle</a:t>
            </a:r>
            <a:endParaRPr lang="en-US" b="0" dirty="0">
              <a:latin typeface="+mj-lt"/>
            </a:endParaRPr>
          </a:p>
        </p:txBody>
      </p:sp>
      <p:sp>
        <p:nvSpPr>
          <p:cNvPr id="4" name="Content Placeholder 2">
            <a:extLst>
              <a:ext uri="{FF2B5EF4-FFF2-40B4-BE49-F238E27FC236}">
                <a16:creationId xmlns:a16="http://schemas.microsoft.com/office/drawing/2014/main" id="{BE1C53E2-50E9-4969-82D6-1E6278B7DDCF}"/>
              </a:ext>
            </a:extLst>
          </p:cNvPr>
          <p:cNvSpPr>
            <a:spLocks noGrp="1"/>
          </p:cNvSpPr>
          <p:nvPr>
            <p:ph idx="1"/>
          </p:nvPr>
        </p:nvSpPr>
        <p:spPr>
          <a:xfrm>
            <a:off x="838200" y="1825625"/>
            <a:ext cx="10050379" cy="4351338"/>
          </a:xfrm>
        </p:spPr>
        <p:txBody>
          <a:body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3933628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3044-CE65-458E-860F-251C4C66F32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5C7F319-5391-41A7-9373-EE8A6AB461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E0F345-0A0E-4D21-A902-3FFFC18E3E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6570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9D18-4BD2-4B88-9E7F-6BFF466152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EC90A2-68C1-499A-96F0-2BE9649F2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5492D2B-F2C8-4AEF-A0D8-DBA5BD183FB0}"/>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B25F120-1B76-4AEC-9162-3FF3B8160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8F47B3C-5B14-4E56-91E1-F63614B6030A}"/>
              </a:ext>
            </a:extLst>
          </p:cNvPr>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2703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Slide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9F13B6-99B4-43A1-A1AB-C40B85E8BF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spTree>
    <p:extLst>
      <p:ext uri="{BB962C8B-B14F-4D97-AF65-F5344CB8AC3E}">
        <p14:creationId xmlns:p14="http://schemas.microsoft.com/office/powerpoint/2010/main" val="2581489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4EA9AB-7592-6081-449B-C15D9211E014}"/>
              </a:ext>
            </a:extLst>
          </p:cNvPr>
          <p:cNvSpPr/>
          <p:nvPr userDrawn="1"/>
        </p:nvSpPr>
        <p:spPr>
          <a:xfrm>
            <a:off x="0" y="0"/>
            <a:ext cx="12192000" cy="68580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8050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07ADF2-4F9D-1F8D-DF4F-58E694C5A195}"/>
              </a:ext>
            </a:extLst>
          </p:cNvPr>
          <p:cNvSpPr>
            <a:spLocks noGrp="1"/>
          </p:cNvSpPr>
          <p:nvPr>
            <p:ph type="dt" sz="half" idx="10"/>
          </p:nvPr>
        </p:nvSpPr>
        <p:spPr/>
        <p:txBody>
          <a:bodyPr/>
          <a:lstStyle/>
          <a:p>
            <a:endParaRPr lang="en-GB" dirty="0"/>
          </a:p>
        </p:txBody>
      </p:sp>
      <p:sp>
        <p:nvSpPr>
          <p:cNvPr id="3" name="Footer Placeholder 2">
            <a:extLst>
              <a:ext uri="{FF2B5EF4-FFF2-40B4-BE49-F238E27FC236}">
                <a16:creationId xmlns:a16="http://schemas.microsoft.com/office/drawing/2014/main" id="{6C172ADE-AB59-F703-0C9A-A513CC772B65}"/>
              </a:ext>
            </a:extLst>
          </p:cNvPr>
          <p:cNvSpPr>
            <a:spLocks noGrp="1"/>
          </p:cNvSpPr>
          <p:nvPr>
            <p:ph type="ftr" sz="quarter" idx="11"/>
          </p:nvPr>
        </p:nvSpPr>
        <p:spPr/>
        <p:txBody>
          <a:bodyPr/>
          <a:lstStyle/>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003F7003-2EF6-E304-D0B7-EF4AFC2061F2}"/>
              </a:ext>
            </a:extLst>
          </p:cNvPr>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3906493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659D-89C0-FA01-96FA-4D4CA02805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9AA6D78-2AE9-9C4A-FE22-FFF307B0C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4272A82-233D-E44F-479C-D001D156C2FF}"/>
              </a:ext>
            </a:extLst>
          </p:cNvPr>
          <p:cNvSpPr>
            <a:spLocks noGrp="1"/>
          </p:cNvSpPr>
          <p:nvPr>
            <p:ph type="dt" sz="half" idx="10"/>
          </p:nvPr>
        </p:nvSpPr>
        <p:spPr/>
        <p:txBody>
          <a:bodyPr/>
          <a:lstStyle/>
          <a:p>
            <a:fld id="{3D9FF134-AC51-4C31-8A8F-2229C0ADFB8C}" type="datetimeFigureOut">
              <a:rPr lang="en-GB" smtClean="0"/>
              <a:t>05/12/2024</a:t>
            </a:fld>
            <a:endParaRPr lang="en-GB"/>
          </a:p>
        </p:txBody>
      </p:sp>
      <p:sp>
        <p:nvSpPr>
          <p:cNvPr id="5" name="Footer Placeholder 4">
            <a:extLst>
              <a:ext uri="{FF2B5EF4-FFF2-40B4-BE49-F238E27FC236}">
                <a16:creationId xmlns:a16="http://schemas.microsoft.com/office/drawing/2014/main" id="{6180BB6A-BDB4-CCDB-9923-35B5731F39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E3278E-1882-DC17-3161-AFB4178E7767}"/>
              </a:ext>
            </a:extLst>
          </p:cNvPr>
          <p:cNvSpPr>
            <a:spLocks noGrp="1"/>
          </p:cNvSpPr>
          <p:nvPr>
            <p:ph type="sldNum" sz="quarter" idx="12"/>
          </p:nvPr>
        </p:nvSpPr>
        <p:spPr/>
        <p:txBody>
          <a:bodyPr/>
          <a:lstStyle/>
          <a:p>
            <a:fld id="{4EC303D5-3FC7-44A8-89A8-5317D8A59A79}" type="slidenum">
              <a:rPr lang="en-GB" smtClean="0"/>
              <a:t>‹#›</a:t>
            </a:fld>
            <a:endParaRPr lang="en-GB"/>
          </a:p>
        </p:txBody>
      </p:sp>
    </p:spTree>
    <p:extLst>
      <p:ext uri="{BB962C8B-B14F-4D97-AF65-F5344CB8AC3E}">
        <p14:creationId xmlns:p14="http://schemas.microsoft.com/office/powerpoint/2010/main" val="3340777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Potential impac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8E015AC-2EED-4E04-BFAE-E1056613F043}"/>
              </a:ext>
            </a:extLst>
          </p:cNvPr>
          <p:cNvSpPr>
            <a:spLocks noGrp="1"/>
          </p:cNvSpPr>
          <p:nvPr>
            <p:ph idx="1" hasCustomPrompt="1"/>
          </p:nvPr>
        </p:nvSpPr>
        <p:spPr>
          <a:xfrm>
            <a:off x="838200" y="1825625"/>
            <a:ext cx="9364579"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marL="0" indent="0">
              <a:buNone/>
            </a:pPr>
            <a:r>
              <a:rPr lang="en-GB" sz="2800" dirty="0"/>
              <a:t>Your learners will…</a:t>
            </a:r>
          </a:p>
          <a:p>
            <a:pPr>
              <a:buClr>
                <a:srgbClr val="BF574F"/>
              </a:buClr>
            </a:pPr>
            <a:r>
              <a:rPr lang="en-GB" sz="2800" dirty="0"/>
              <a:t>Bullet point 1</a:t>
            </a:r>
          </a:p>
          <a:p>
            <a:pPr>
              <a:buClr>
                <a:srgbClr val="BF574F"/>
              </a:buClr>
            </a:pPr>
            <a:r>
              <a:rPr lang="en-GB" sz="2800" dirty="0"/>
              <a:t>Bullet point 2</a:t>
            </a:r>
          </a:p>
          <a:p>
            <a:pPr>
              <a:buClr>
                <a:srgbClr val="BF574F"/>
              </a:buClr>
            </a:pPr>
            <a:r>
              <a:rPr lang="en-GB" sz="2800" dirty="0"/>
              <a:t>Bullet point 3</a:t>
            </a:r>
          </a:p>
        </p:txBody>
      </p:sp>
      <p:grpSp>
        <p:nvGrpSpPr>
          <p:cNvPr id="6" name="Group 5">
            <a:extLst>
              <a:ext uri="{FF2B5EF4-FFF2-40B4-BE49-F238E27FC236}">
                <a16:creationId xmlns:a16="http://schemas.microsoft.com/office/drawing/2014/main" id="{1562E2EE-EAB2-4BF4-8209-78E4D66312E3}"/>
              </a:ext>
            </a:extLst>
          </p:cNvPr>
          <p:cNvGrpSpPr/>
          <p:nvPr/>
        </p:nvGrpSpPr>
        <p:grpSpPr>
          <a:xfrm>
            <a:off x="455794" y="365125"/>
            <a:ext cx="1328457" cy="1122835"/>
            <a:chOff x="0" y="0"/>
            <a:chExt cx="2743056" cy="2266950"/>
          </a:xfrm>
        </p:grpSpPr>
        <p:sp>
          <p:nvSpPr>
            <p:cNvPr id="7" name="Freeform 6">
              <a:extLst>
                <a:ext uri="{FF2B5EF4-FFF2-40B4-BE49-F238E27FC236}">
                  <a16:creationId xmlns:a16="http://schemas.microsoft.com/office/drawing/2014/main" id="{11D86FED-3AAE-4881-9D15-4E5CA8A8B86C}"/>
                </a:ext>
              </a:extLst>
            </p:cNvPr>
            <p:cNvSpPr/>
            <p:nvPr/>
          </p:nvSpPr>
          <p:spPr>
            <a:xfrm>
              <a:off x="390525" y="400050"/>
              <a:ext cx="1520638" cy="1533525"/>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Freeform 7">
              <a:extLst>
                <a:ext uri="{FF2B5EF4-FFF2-40B4-BE49-F238E27FC236}">
                  <a16:creationId xmlns:a16="http://schemas.microsoft.com/office/drawing/2014/main" id="{E401669B-35E0-4701-B5A2-D90C84A51111}"/>
                </a:ext>
              </a:extLst>
            </p:cNvPr>
            <p:cNvSpPr/>
            <p:nvPr/>
          </p:nvSpPr>
          <p:spPr>
            <a:xfrm>
              <a:off x="885825" y="857250"/>
              <a:ext cx="623367" cy="6286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9" name="Group 8">
              <a:extLst>
                <a:ext uri="{FF2B5EF4-FFF2-40B4-BE49-F238E27FC236}">
                  <a16:creationId xmlns:a16="http://schemas.microsoft.com/office/drawing/2014/main" id="{8C69279E-4DB9-431D-A26B-B71CFE1B1B67}"/>
                </a:ext>
              </a:extLst>
            </p:cNvPr>
            <p:cNvGrpSpPr/>
            <p:nvPr/>
          </p:nvGrpSpPr>
          <p:grpSpPr>
            <a:xfrm>
              <a:off x="0" y="0"/>
              <a:ext cx="2743056" cy="2266950"/>
              <a:chOff x="0" y="0"/>
              <a:chExt cx="2743056" cy="2266950"/>
            </a:xfrm>
          </p:grpSpPr>
          <p:sp>
            <p:nvSpPr>
              <p:cNvPr id="10" name="Freeform 9">
                <a:extLst>
                  <a:ext uri="{FF2B5EF4-FFF2-40B4-BE49-F238E27FC236}">
                    <a16:creationId xmlns:a16="http://schemas.microsoft.com/office/drawing/2014/main" id="{7E66F9E5-D1FF-49A2-AE4D-869C6F1312D4}"/>
                  </a:ext>
                </a:extLst>
              </p:cNvPr>
              <p:cNvSpPr/>
              <p:nvPr/>
            </p:nvSpPr>
            <p:spPr>
              <a:xfrm>
                <a:off x="0" y="0"/>
                <a:ext cx="2247900" cy="22669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A1A67590-CFFD-4AE5-A3C7-43FBB6A75EC9}"/>
                  </a:ext>
                </a:extLst>
              </p:cNvPr>
              <p:cNvGrpSpPr/>
              <p:nvPr/>
            </p:nvGrpSpPr>
            <p:grpSpPr>
              <a:xfrm rot="13862938">
                <a:off x="1418582" y="-124784"/>
                <a:ext cx="1098227" cy="1550721"/>
                <a:chOff x="1189364" y="245615"/>
                <a:chExt cx="1098227" cy="1550721"/>
              </a:xfrm>
            </p:grpSpPr>
            <p:cxnSp>
              <p:nvCxnSpPr>
                <p:cNvPr id="12" name="Straight Connector 11">
                  <a:extLst>
                    <a:ext uri="{FF2B5EF4-FFF2-40B4-BE49-F238E27FC236}">
                      <a16:creationId xmlns:a16="http://schemas.microsoft.com/office/drawing/2014/main" id="{17DF3ABD-741E-43E3-AA47-67BB25373F10}"/>
                    </a:ext>
                  </a:extLst>
                </p:cNvPr>
                <p:cNvCxnSpPr/>
                <p:nvPr/>
              </p:nvCxnSpPr>
              <p:spPr>
                <a:xfrm rot="7737062" flipV="1">
                  <a:off x="988266" y="446713"/>
                  <a:ext cx="1500424" cy="1098227"/>
                </a:xfrm>
                <a:prstGeom prst="line">
                  <a:avLst/>
                </a:prstGeom>
                <a:ln w="76200">
                  <a:solidFill>
                    <a:srgbClr val="BF5759"/>
                  </a:solidFill>
                </a:ln>
              </p:spPr>
              <p:style>
                <a:lnRef idx="1">
                  <a:schemeClr val="accent1"/>
                </a:lnRef>
                <a:fillRef idx="0">
                  <a:schemeClr val="accent1"/>
                </a:fillRef>
                <a:effectRef idx="0">
                  <a:schemeClr val="accent1"/>
                </a:effectRef>
                <a:fontRef idx="minor">
                  <a:schemeClr val="tx1"/>
                </a:fontRef>
              </p:style>
            </p:cxnSp>
            <p:sp>
              <p:nvSpPr>
                <p:cNvPr id="13" name="Diagonal Stripe 12">
                  <a:extLst>
                    <a:ext uri="{FF2B5EF4-FFF2-40B4-BE49-F238E27FC236}">
                      <a16:creationId xmlns:a16="http://schemas.microsoft.com/office/drawing/2014/main" id="{78099D41-9F13-4B3C-A3AB-02AEBB3FFD86}"/>
                    </a:ext>
                  </a:extLst>
                </p:cNvPr>
                <p:cNvSpPr/>
                <p:nvPr/>
              </p:nvSpPr>
              <p:spPr>
                <a:xfrm rot="18537062">
                  <a:off x="1418931" y="1335572"/>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Diagonal Stripe 13">
                  <a:extLst>
                    <a:ext uri="{FF2B5EF4-FFF2-40B4-BE49-F238E27FC236}">
                      <a16:creationId xmlns:a16="http://schemas.microsoft.com/office/drawing/2014/main" id="{BA7FA535-CCFD-4175-ADDD-B05250ACF2B5}"/>
                    </a:ext>
                  </a:extLst>
                </p:cNvPr>
                <p:cNvSpPr/>
                <p:nvPr/>
              </p:nvSpPr>
              <p:spPr>
                <a:xfrm rot="3519086" flipH="1">
                  <a:off x="1521420" y="1322610"/>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1815226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tential impact">
    <p:bg>
      <p:bgPr>
        <a:solidFill>
          <a:srgbClr val="EAEFF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562E2EE-EAB2-4BF4-8209-78E4D66312E3}"/>
              </a:ext>
            </a:extLst>
          </p:cNvPr>
          <p:cNvGrpSpPr/>
          <p:nvPr userDrawn="1"/>
        </p:nvGrpSpPr>
        <p:grpSpPr>
          <a:xfrm>
            <a:off x="455794" y="365125"/>
            <a:ext cx="1328457" cy="1122835"/>
            <a:chOff x="0" y="0"/>
            <a:chExt cx="2743056" cy="2266950"/>
          </a:xfrm>
        </p:grpSpPr>
        <p:sp>
          <p:nvSpPr>
            <p:cNvPr id="7" name="Freeform 6">
              <a:extLst>
                <a:ext uri="{FF2B5EF4-FFF2-40B4-BE49-F238E27FC236}">
                  <a16:creationId xmlns:a16="http://schemas.microsoft.com/office/drawing/2014/main" id="{11D86FED-3AAE-4881-9D15-4E5CA8A8B86C}"/>
                </a:ext>
              </a:extLst>
            </p:cNvPr>
            <p:cNvSpPr/>
            <p:nvPr/>
          </p:nvSpPr>
          <p:spPr>
            <a:xfrm>
              <a:off x="390525" y="400050"/>
              <a:ext cx="1520638" cy="1533525"/>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Freeform 7">
              <a:extLst>
                <a:ext uri="{FF2B5EF4-FFF2-40B4-BE49-F238E27FC236}">
                  <a16:creationId xmlns:a16="http://schemas.microsoft.com/office/drawing/2014/main" id="{E401669B-35E0-4701-B5A2-D90C84A51111}"/>
                </a:ext>
              </a:extLst>
            </p:cNvPr>
            <p:cNvSpPr/>
            <p:nvPr/>
          </p:nvSpPr>
          <p:spPr>
            <a:xfrm>
              <a:off x="885825" y="857250"/>
              <a:ext cx="623367" cy="6286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9" name="Group 8">
              <a:extLst>
                <a:ext uri="{FF2B5EF4-FFF2-40B4-BE49-F238E27FC236}">
                  <a16:creationId xmlns:a16="http://schemas.microsoft.com/office/drawing/2014/main" id="{8C69279E-4DB9-431D-A26B-B71CFE1B1B67}"/>
                </a:ext>
              </a:extLst>
            </p:cNvPr>
            <p:cNvGrpSpPr/>
            <p:nvPr/>
          </p:nvGrpSpPr>
          <p:grpSpPr>
            <a:xfrm>
              <a:off x="0" y="0"/>
              <a:ext cx="2743056" cy="2266950"/>
              <a:chOff x="0" y="0"/>
              <a:chExt cx="2743056" cy="2266950"/>
            </a:xfrm>
          </p:grpSpPr>
          <p:sp>
            <p:nvSpPr>
              <p:cNvPr id="10" name="Freeform 9">
                <a:extLst>
                  <a:ext uri="{FF2B5EF4-FFF2-40B4-BE49-F238E27FC236}">
                    <a16:creationId xmlns:a16="http://schemas.microsoft.com/office/drawing/2014/main" id="{7E66F9E5-D1FF-49A2-AE4D-869C6F1312D4}"/>
                  </a:ext>
                </a:extLst>
              </p:cNvPr>
              <p:cNvSpPr/>
              <p:nvPr/>
            </p:nvSpPr>
            <p:spPr>
              <a:xfrm>
                <a:off x="0" y="0"/>
                <a:ext cx="2247900" cy="22669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A1A67590-CFFD-4AE5-A3C7-43FBB6A75EC9}"/>
                  </a:ext>
                </a:extLst>
              </p:cNvPr>
              <p:cNvGrpSpPr/>
              <p:nvPr/>
            </p:nvGrpSpPr>
            <p:grpSpPr>
              <a:xfrm rot="13862938">
                <a:off x="1418582" y="-124784"/>
                <a:ext cx="1098227" cy="1550721"/>
                <a:chOff x="1189364" y="245615"/>
                <a:chExt cx="1098227" cy="1550721"/>
              </a:xfrm>
            </p:grpSpPr>
            <p:cxnSp>
              <p:nvCxnSpPr>
                <p:cNvPr id="12" name="Straight Connector 11">
                  <a:extLst>
                    <a:ext uri="{FF2B5EF4-FFF2-40B4-BE49-F238E27FC236}">
                      <a16:creationId xmlns:a16="http://schemas.microsoft.com/office/drawing/2014/main" id="{17DF3ABD-741E-43E3-AA47-67BB25373F10}"/>
                    </a:ext>
                  </a:extLst>
                </p:cNvPr>
                <p:cNvCxnSpPr/>
                <p:nvPr/>
              </p:nvCxnSpPr>
              <p:spPr>
                <a:xfrm rot="7737062" flipV="1">
                  <a:off x="988266" y="446713"/>
                  <a:ext cx="1500424" cy="1098227"/>
                </a:xfrm>
                <a:prstGeom prst="line">
                  <a:avLst/>
                </a:prstGeom>
                <a:ln w="76200">
                  <a:solidFill>
                    <a:srgbClr val="BF5759"/>
                  </a:solidFill>
                </a:ln>
              </p:spPr>
              <p:style>
                <a:lnRef idx="1">
                  <a:schemeClr val="accent1"/>
                </a:lnRef>
                <a:fillRef idx="0">
                  <a:schemeClr val="accent1"/>
                </a:fillRef>
                <a:effectRef idx="0">
                  <a:schemeClr val="accent1"/>
                </a:effectRef>
                <a:fontRef idx="minor">
                  <a:schemeClr val="tx1"/>
                </a:fontRef>
              </p:style>
            </p:cxnSp>
            <p:sp>
              <p:nvSpPr>
                <p:cNvPr id="13" name="Diagonal Stripe 12">
                  <a:extLst>
                    <a:ext uri="{FF2B5EF4-FFF2-40B4-BE49-F238E27FC236}">
                      <a16:creationId xmlns:a16="http://schemas.microsoft.com/office/drawing/2014/main" id="{78099D41-9F13-4B3C-A3AB-02AEBB3FFD86}"/>
                    </a:ext>
                  </a:extLst>
                </p:cNvPr>
                <p:cNvSpPr/>
                <p:nvPr/>
              </p:nvSpPr>
              <p:spPr>
                <a:xfrm rot="18537062">
                  <a:off x="1418931" y="1335572"/>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Diagonal Stripe 13">
                  <a:extLst>
                    <a:ext uri="{FF2B5EF4-FFF2-40B4-BE49-F238E27FC236}">
                      <a16:creationId xmlns:a16="http://schemas.microsoft.com/office/drawing/2014/main" id="{BA7FA535-CCFD-4175-ADDD-B05250ACF2B5}"/>
                    </a:ext>
                  </a:extLst>
                </p:cNvPr>
                <p:cNvSpPr/>
                <p:nvPr/>
              </p:nvSpPr>
              <p:spPr>
                <a:xfrm rot="3519086" flipH="1">
                  <a:off x="1521420" y="1322610"/>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2490247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cher Training Cov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8BD191-CDFA-4EA5-93FB-61CC9DAF0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073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dult Cambridge Cover P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44403E-419E-47C3-9D3A-51ED2B6E0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1436"/>
            <a:ext cx="12192000" cy="8129436"/>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7052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Young Learner Cover P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A73E83A-591E-43C8-886A-185E8D94A5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94565"/>
            <a:ext cx="12192000" cy="8129465"/>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771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dult London Cover Pag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D0BF24D-048B-4EE5-9F08-FA0A98BAC3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6442"/>
            <a:ext cx="12192000" cy="8120063"/>
          </a:xfrm>
          <a:prstGeom prst="rect">
            <a:avLst/>
          </a:prstGeom>
        </p:spPr>
      </p:pic>
      <p:sp>
        <p:nvSpPr>
          <p:cNvPr id="4" name="Title 1">
            <a:extLst>
              <a:ext uri="{FF2B5EF4-FFF2-40B4-BE49-F238E27FC236}">
                <a16:creationId xmlns:a16="http://schemas.microsoft.com/office/drawing/2014/main" id="{E01F5DFC-A294-4E1B-99D6-8E9EF9A531C0}"/>
              </a:ext>
            </a:extLst>
          </p:cNvPr>
          <p:cNvSpPr>
            <a:spLocks noGrp="1"/>
          </p:cNvSpPr>
          <p:nvPr>
            <p:ph type="ctrTitle" idx="4294967295"/>
          </p:nvPr>
        </p:nvSpPr>
        <p:spPr>
          <a:xfrm>
            <a:off x="1983763" y="5339800"/>
            <a:ext cx="4331516" cy="666095"/>
          </a:xfrm>
        </p:spPr>
        <p:txBody>
          <a:bodyPr>
            <a:normAutofit fontScale="90000"/>
          </a:bodyPr>
          <a:lstStyle/>
          <a:p>
            <a:pPr algn="l"/>
            <a:r>
              <a:rPr lang="en-US" sz="4900" b="1">
                <a:solidFill>
                  <a:schemeClr val="bg1"/>
                </a:solidFill>
                <a:latin typeface="+mn-lt"/>
              </a:rPr>
              <a:t>Click to edit Master title style</a:t>
            </a:r>
            <a:endParaRPr lang="en-US" sz="3600" b="0" dirty="0">
              <a:solidFill>
                <a:schemeClr val="bg1"/>
              </a:solidFill>
              <a:latin typeface="+mj-lt"/>
            </a:endParaRPr>
          </a:p>
        </p:txBody>
      </p:sp>
      <p:pic>
        <p:nvPicPr>
          <p:cNvPr id="5" name="Picture 4">
            <a:extLst>
              <a:ext uri="{FF2B5EF4-FFF2-40B4-BE49-F238E27FC236}">
                <a16:creationId xmlns:a16="http://schemas.microsoft.com/office/drawing/2014/main" id="{6C64C30E-C391-4871-9384-CDCFCD4B4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120" y="4949505"/>
            <a:ext cx="1446686" cy="1446686"/>
          </a:xfrm>
          <a:prstGeom prst="rect">
            <a:avLst/>
          </a:prstGeom>
        </p:spPr>
      </p:pic>
      <p:cxnSp>
        <p:nvCxnSpPr>
          <p:cNvPr id="6" name="Straight Connector 5">
            <a:extLst>
              <a:ext uri="{FF2B5EF4-FFF2-40B4-BE49-F238E27FC236}">
                <a16:creationId xmlns:a16="http://schemas.microsoft.com/office/drawing/2014/main" id="{DA848A1C-26C6-44D1-82B0-C12B90C929C9}"/>
              </a:ext>
            </a:extLst>
          </p:cNvPr>
          <p:cNvCxnSpPr/>
          <p:nvPr userDrawn="1"/>
        </p:nvCxnSpPr>
        <p:spPr>
          <a:xfrm>
            <a:off x="1765806" y="4949505"/>
            <a:ext cx="0" cy="14466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218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447C5-3053-46F6-9EDD-002CD5FE7939}"/>
              </a:ext>
            </a:extLst>
          </p:cNvPr>
          <p:cNvSpPr>
            <a:spLocks noGrp="1"/>
          </p:cNvSpPr>
          <p:nvPr>
            <p:ph type="title"/>
          </p:nvPr>
        </p:nvSpPr>
        <p:spPr/>
        <p:txBody>
          <a:bodyPr/>
          <a:lstStyle>
            <a:lvl1pPr>
              <a:defRPr b="1">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878892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13044-CE65-458E-860F-251C4C66F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7F319-5391-41A7-9373-EE8A6AB461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E0F345-0A0E-4D21-A902-3FFFC18E3E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140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9D18-4BD2-4B88-9E7F-6BFF466152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EC90A2-68C1-499A-96F0-2BE9649F2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492D2B-F2C8-4AEF-A0D8-DBA5BD183FB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25F120-1B76-4AEC-9162-3FF3B8160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8F47B3C-5B14-4E56-91E1-F63614B6030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77059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7305-C47A-42D0-AEC5-006270E0CA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687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E05E15-F6A1-492B-A7DB-BEFEAD90E242}"/>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7F17DFAB-C208-0893-86C9-787ED720238E}"/>
              </a:ext>
            </a:extLst>
          </p:cNvPr>
          <p:cNvSpPr/>
          <p:nvPr userDrawn="1"/>
        </p:nvSpPr>
        <p:spPr>
          <a:xfrm>
            <a:off x="0" y="0"/>
            <a:ext cx="12428738"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62304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FAD990-6868-379A-F81A-856D07968683}"/>
              </a:ext>
            </a:extLst>
          </p:cNvPr>
          <p:cNvSpPr/>
          <p:nvPr userDrawn="1"/>
        </p:nvSpPr>
        <p:spPr>
          <a:xfrm>
            <a:off x="10795247" y="372862"/>
            <a:ext cx="976543" cy="1269507"/>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249F13B6-99B4-43A1-A1AB-C40B85E8BF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5247" y="272456"/>
            <a:ext cx="1156849" cy="1156849"/>
          </a:xfrm>
          <a:prstGeom prst="rect">
            <a:avLst/>
          </a:prstGeom>
          <a:noFill/>
        </p:spPr>
      </p:pic>
    </p:spTree>
    <p:extLst>
      <p:ext uri="{BB962C8B-B14F-4D97-AF65-F5344CB8AC3E}">
        <p14:creationId xmlns:p14="http://schemas.microsoft.com/office/powerpoint/2010/main" val="499153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6" name="Content Placeholder 2">
            <a:extLst>
              <a:ext uri="{FF2B5EF4-FFF2-40B4-BE49-F238E27FC236}">
                <a16:creationId xmlns:a16="http://schemas.microsoft.com/office/drawing/2014/main" id="{C63F58D6-9B95-46E6-B996-F6CDCA111AA5}"/>
              </a:ext>
            </a:extLst>
          </p:cNvPr>
          <p:cNvSpPr>
            <a:spLocks noGrp="1"/>
          </p:cNvSpPr>
          <p:nvPr>
            <p:ph sz="half" idx="1"/>
          </p:nvPr>
        </p:nvSpPr>
        <p:spPr>
          <a:xfrm>
            <a:off x="838199" y="1825625"/>
            <a:ext cx="9589309" cy="4351338"/>
          </a:xfrm>
        </p:spPr>
        <p:txBody>
          <a:bodyPr>
            <a:normAutofit/>
          </a:bodyPr>
          <a:lstStyle/>
          <a:p>
            <a:pPr>
              <a:buClr>
                <a:srgbClr val="008877"/>
              </a:buClr>
            </a:pPr>
            <a:r>
              <a:rPr lang="en-GB" sz="3200" dirty="0"/>
              <a:t>Bullet point 1</a:t>
            </a:r>
          </a:p>
          <a:p>
            <a:pPr>
              <a:buClr>
                <a:srgbClr val="008877"/>
              </a:buClr>
            </a:pPr>
            <a:r>
              <a:rPr lang="en-GB" sz="3200" dirty="0"/>
              <a:t>Bullet point 2</a:t>
            </a:r>
          </a:p>
          <a:p>
            <a:pPr>
              <a:buClr>
                <a:srgbClr val="008877"/>
              </a:buClr>
            </a:pPr>
            <a:r>
              <a:rPr lang="en-GB" sz="3200" dirty="0"/>
              <a:t>Etc.</a:t>
            </a:r>
          </a:p>
          <a:p>
            <a:pPr>
              <a:buClr>
                <a:srgbClr val="BF574F"/>
              </a:buClr>
            </a:pPr>
            <a:endParaRPr lang="en-GB" dirty="0"/>
          </a:p>
          <a:p>
            <a:pPr marL="0" indent="0">
              <a:buNone/>
            </a:pPr>
            <a:endParaRPr lang="en-GB" dirty="0"/>
          </a:p>
        </p:txBody>
      </p:sp>
    </p:spTree>
    <p:extLst>
      <p:ext uri="{BB962C8B-B14F-4D97-AF65-F5344CB8AC3E}">
        <p14:creationId xmlns:p14="http://schemas.microsoft.com/office/powerpoint/2010/main" val="15804594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White blank templa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21B324-5FF9-47B5-A41B-0C6BD4A1E328}"/>
              </a:ext>
            </a:extLst>
          </p:cNvPr>
          <p:cNvSpPr>
            <a:spLocks noGrp="1"/>
          </p:cNvSpPr>
          <p:nvPr>
            <p:ph type="title" hasCustomPrompt="1"/>
          </p:nvPr>
        </p:nvSpPr>
        <p:spPr>
          <a:xfrm>
            <a:off x="838200" y="365125"/>
            <a:ext cx="10515600" cy="1325563"/>
          </a:xfrm>
        </p:spPr>
        <p:txBody>
          <a:bodyPr/>
          <a:lstStyle>
            <a:lvl1pPr>
              <a:defRPr sz="2800" b="0">
                <a:solidFill>
                  <a:srgbClr val="00B0F0"/>
                </a:solidFill>
                <a:latin typeface="+mj-lt"/>
              </a:defRPr>
            </a:lvl1pPr>
          </a:lstStyle>
          <a:p>
            <a:r>
              <a:rPr lang="en-GB" b="0" dirty="0">
                <a:latin typeface="+mj-lt"/>
              </a:rPr>
              <a:t>Subtitle</a:t>
            </a:r>
            <a:endParaRPr lang="en-US" b="0" dirty="0">
              <a:latin typeface="+mj-lt"/>
            </a:endParaRPr>
          </a:p>
        </p:txBody>
      </p:sp>
      <p:sp>
        <p:nvSpPr>
          <p:cNvPr id="4" name="Content Placeholder 2">
            <a:extLst>
              <a:ext uri="{FF2B5EF4-FFF2-40B4-BE49-F238E27FC236}">
                <a16:creationId xmlns:a16="http://schemas.microsoft.com/office/drawing/2014/main" id="{BE1C53E2-50E9-4969-82D6-1E6278B7DDCF}"/>
              </a:ext>
            </a:extLst>
          </p:cNvPr>
          <p:cNvSpPr>
            <a:spLocks noGrp="1"/>
          </p:cNvSpPr>
          <p:nvPr>
            <p:ph idx="1"/>
          </p:nvPr>
        </p:nvSpPr>
        <p:spPr>
          <a:xfrm>
            <a:off x="838200" y="1825625"/>
            <a:ext cx="10050379" cy="4351338"/>
          </a:xfrm>
        </p:spPr>
        <p:txBody>
          <a:bodyPr/>
          <a:lstStyle/>
          <a:p>
            <a:r>
              <a:rPr lang="en-GB" sz="3200" baseline="30000" dirty="0"/>
              <a:t>A</a:t>
            </a:r>
          </a:p>
          <a:p>
            <a:r>
              <a:rPr lang="en-GB" sz="3200" baseline="30000" dirty="0"/>
              <a:t>B</a:t>
            </a:r>
          </a:p>
          <a:p>
            <a:r>
              <a:rPr lang="en-GB" sz="3200" baseline="30000" dirty="0"/>
              <a:t>C</a:t>
            </a:r>
          </a:p>
          <a:p>
            <a:r>
              <a:rPr lang="en-GB" sz="3200" baseline="30000" dirty="0"/>
              <a:t>D</a:t>
            </a:r>
          </a:p>
          <a:p>
            <a:r>
              <a:rPr lang="en-GB" sz="3200" baseline="30000" dirty="0"/>
              <a:t>E</a:t>
            </a:r>
          </a:p>
          <a:p>
            <a:r>
              <a:rPr lang="en-GB" sz="3200" baseline="30000" dirty="0"/>
              <a:t>F</a:t>
            </a:r>
          </a:p>
          <a:p>
            <a:endParaRPr lang="en-GB" baseline="30000" dirty="0"/>
          </a:p>
          <a:p>
            <a:endParaRPr lang="en-GB" baseline="30000" dirty="0"/>
          </a:p>
          <a:p>
            <a:endParaRPr lang="en-US" dirty="0"/>
          </a:p>
          <a:p>
            <a:endParaRPr lang="en-US" dirty="0"/>
          </a:p>
        </p:txBody>
      </p:sp>
    </p:spTree>
    <p:extLst>
      <p:ext uri="{BB962C8B-B14F-4D97-AF65-F5344CB8AC3E}">
        <p14:creationId xmlns:p14="http://schemas.microsoft.com/office/powerpoint/2010/main" val="753061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Informa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8457194" cy="1325563"/>
          </a:xfrm>
        </p:spPr>
        <p:txBody>
          <a:bodyPr/>
          <a:lstStyle>
            <a:lvl1pPr>
              <a:defRPr b="0"/>
            </a:lvl1pPr>
          </a:lstStyle>
          <a:p>
            <a:r>
              <a:rPr lang="en-US" dirty="0"/>
              <a:t>Information</a:t>
            </a:r>
            <a:endParaRPr lang="en-GB" dirty="0"/>
          </a:p>
        </p:txBody>
      </p: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6" name="Content Placeholder 2">
            <a:extLst>
              <a:ext uri="{FF2B5EF4-FFF2-40B4-BE49-F238E27FC236}">
                <a16:creationId xmlns:a16="http://schemas.microsoft.com/office/drawing/2014/main" id="{C63F58D6-9B95-46E6-B996-F6CDCA111AA5}"/>
              </a:ext>
            </a:extLst>
          </p:cNvPr>
          <p:cNvSpPr>
            <a:spLocks noGrp="1"/>
          </p:cNvSpPr>
          <p:nvPr>
            <p:ph sz="half" idx="1"/>
          </p:nvPr>
        </p:nvSpPr>
        <p:spPr>
          <a:xfrm>
            <a:off x="838199" y="1825625"/>
            <a:ext cx="9589309" cy="4351338"/>
          </a:xfrm>
        </p:spPr>
        <p:txBody>
          <a:bodyPr>
            <a:normAutofit/>
          </a:bodyPr>
          <a:lstStyle/>
          <a:p>
            <a:pPr>
              <a:buClr>
                <a:srgbClr val="008877"/>
              </a:buClr>
            </a:pPr>
            <a:r>
              <a:rPr lang="en-GB" sz="3200" dirty="0"/>
              <a:t>Bullet point 1</a:t>
            </a:r>
          </a:p>
          <a:p>
            <a:pPr>
              <a:buClr>
                <a:srgbClr val="008877"/>
              </a:buClr>
            </a:pPr>
            <a:r>
              <a:rPr lang="en-GB" sz="3200" dirty="0"/>
              <a:t>Bullet point 2</a:t>
            </a:r>
          </a:p>
          <a:p>
            <a:pPr>
              <a:buClr>
                <a:srgbClr val="008877"/>
              </a:buClr>
            </a:pPr>
            <a:r>
              <a:rPr lang="en-GB" sz="3200" dirty="0"/>
              <a:t>Etc.</a:t>
            </a:r>
          </a:p>
          <a:p>
            <a:pPr>
              <a:buClr>
                <a:srgbClr val="BF574F"/>
              </a:buClr>
            </a:pPr>
            <a:endParaRPr lang="en-GB" dirty="0"/>
          </a:p>
          <a:p>
            <a:pPr marL="0" indent="0">
              <a:buNone/>
            </a:pPr>
            <a:endParaRPr lang="en-GB" dirty="0"/>
          </a:p>
        </p:txBody>
      </p:sp>
    </p:spTree>
    <p:extLst>
      <p:ext uri="{BB962C8B-B14F-4D97-AF65-F5344CB8AC3E}">
        <p14:creationId xmlns:p14="http://schemas.microsoft.com/office/powerpoint/2010/main" val="29114082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Potential impact">
    <p:bg>
      <p:bgPr>
        <a:solidFill>
          <a:srgbClr val="EAEFF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562E2EE-EAB2-4BF4-8209-78E4D66312E3}"/>
              </a:ext>
            </a:extLst>
          </p:cNvPr>
          <p:cNvGrpSpPr/>
          <p:nvPr userDrawn="1"/>
        </p:nvGrpSpPr>
        <p:grpSpPr>
          <a:xfrm>
            <a:off x="455794" y="365125"/>
            <a:ext cx="1328457" cy="1122835"/>
            <a:chOff x="0" y="0"/>
            <a:chExt cx="2743056" cy="2266950"/>
          </a:xfrm>
        </p:grpSpPr>
        <p:sp>
          <p:nvSpPr>
            <p:cNvPr id="7" name="Freeform 6">
              <a:extLst>
                <a:ext uri="{FF2B5EF4-FFF2-40B4-BE49-F238E27FC236}">
                  <a16:creationId xmlns:a16="http://schemas.microsoft.com/office/drawing/2014/main" id="{11D86FED-3AAE-4881-9D15-4E5CA8A8B86C}"/>
                </a:ext>
              </a:extLst>
            </p:cNvPr>
            <p:cNvSpPr/>
            <p:nvPr/>
          </p:nvSpPr>
          <p:spPr>
            <a:xfrm>
              <a:off x="390525" y="400050"/>
              <a:ext cx="1520638" cy="1533525"/>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Freeform 7">
              <a:extLst>
                <a:ext uri="{FF2B5EF4-FFF2-40B4-BE49-F238E27FC236}">
                  <a16:creationId xmlns:a16="http://schemas.microsoft.com/office/drawing/2014/main" id="{E401669B-35E0-4701-B5A2-D90C84A51111}"/>
                </a:ext>
              </a:extLst>
            </p:cNvPr>
            <p:cNvSpPr/>
            <p:nvPr/>
          </p:nvSpPr>
          <p:spPr>
            <a:xfrm>
              <a:off x="885825" y="857250"/>
              <a:ext cx="623367" cy="6286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9" name="Group 8">
              <a:extLst>
                <a:ext uri="{FF2B5EF4-FFF2-40B4-BE49-F238E27FC236}">
                  <a16:creationId xmlns:a16="http://schemas.microsoft.com/office/drawing/2014/main" id="{8C69279E-4DB9-431D-A26B-B71CFE1B1B67}"/>
                </a:ext>
              </a:extLst>
            </p:cNvPr>
            <p:cNvGrpSpPr/>
            <p:nvPr/>
          </p:nvGrpSpPr>
          <p:grpSpPr>
            <a:xfrm>
              <a:off x="0" y="0"/>
              <a:ext cx="2743056" cy="2266950"/>
              <a:chOff x="0" y="0"/>
              <a:chExt cx="2743056" cy="2266950"/>
            </a:xfrm>
          </p:grpSpPr>
          <p:sp>
            <p:nvSpPr>
              <p:cNvPr id="10" name="Freeform 9">
                <a:extLst>
                  <a:ext uri="{FF2B5EF4-FFF2-40B4-BE49-F238E27FC236}">
                    <a16:creationId xmlns:a16="http://schemas.microsoft.com/office/drawing/2014/main" id="{7E66F9E5-D1FF-49A2-AE4D-869C6F1312D4}"/>
                  </a:ext>
                </a:extLst>
              </p:cNvPr>
              <p:cNvSpPr/>
              <p:nvPr/>
            </p:nvSpPr>
            <p:spPr>
              <a:xfrm>
                <a:off x="0" y="0"/>
                <a:ext cx="2247900" cy="2266950"/>
              </a:xfrm>
              <a:custGeom>
                <a:avLst/>
                <a:gdLst>
                  <a:gd name="connsiteX0" fmla="*/ 51243 w 1101866"/>
                  <a:gd name="connsiteY0" fmla="*/ 333375 h 1029826"/>
                  <a:gd name="connsiteX1" fmla="*/ 222693 w 1101866"/>
                  <a:gd name="connsiteY1" fmla="*/ 95250 h 1029826"/>
                  <a:gd name="connsiteX2" fmla="*/ 594168 w 1101866"/>
                  <a:gd name="connsiteY2" fmla="*/ 0 h 1029826"/>
                  <a:gd name="connsiteX3" fmla="*/ 879918 w 1101866"/>
                  <a:gd name="connsiteY3" fmla="*/ 95250 h 1029826"/>
                  <a:gd name="connsiteX4" fmla="*/ 1051368 w 1101866"/>
                  <a:gd name="connsiteY4" fmla="*/ 257175 h 1029826"/>
                  <a:gd name="connsiteX5" fmla="*/ 1098993 w 1101866"/>
                  <a:gd name="connsiteY5" fmla="*/ 628650 h 1029826"/>
                  <a:gd name="connsiteX6" fmla="*/ 984693 w 1101866"/>
                  <a:gd name="connsiteY6" fmla="*/ 904875 h 1029826"/>
                  <a:gd name="connsiteX7" fmla="*/ 613218 w 1101866"/>
                  <a:gd name="connsiteY7" fmla="*/ 1028700 h 1029826"/>
                  <a:gd name="connsiteX8" fmla="*/ 241743 w 1101866"/>
                  <a:gd name="connsiteY8" fmla="*/ 952500 h 1029826"/>
                  <a:gd name="connsiteX9" fmla="*/ 13143 w 1101866"/>
                  <a:gd name="connsiteY9" fmla="*/ 733425 h 1029826"/>
                  <a:gd name="connsiteX10" fmla="*/ 51243 w 1101866"/>
                  <a:gd name="connsiteY10" fmla="*/ 333375 h 10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866" h="1029826">
                    <a:moveTo>
                      <a:pt x="51243" y="333375"/>
                    </a:moveTo>
                    <a:cubicBezTo>
                      <a:pt x="86168" y="227013"/>
                      <a:pt x="132206" y="150812"/>
                      <a:pt x="222693" y="95250"/>
                    </a:cubicBezTo>
                    <a:cubicBezTo>
                      <a:pt x="313180" y="39688"/>
                      <a:pt x="484631" y="0"/>
                      <a:pt x="594168" y="0"/>
                    </a:cubicBezTo>
                    <a:cubicBezTo>
                      <a:pt x="703705" y="0"/>
                      <a:pt x="803718" y="52387"/>
                      <a:pt x="879918" y="95250"/>
                    </a:cubicBezTo>
                    <a:cubicBezTo>
                      <a:pt x="956118" y="138112"/>
                      <a:pt x="1014856" y="168275"/>
                      <a:pt x="1051368" y="257175"/>
                    </a:cubicBezTo>
                    <a:cubicBezTo>
                      <a:pt x="1087880" y="346075"/>
                      <a:pt x="1110106" y="520700"/>
                      <a:pt x="1098993" y="628650"/>
                    </a:cubicBezTo>
                    <a:cubicBezTo>
                      <a:pt x="1087881" y="736600"/>
                      <a:pt x="1065656" y="838200"/>
                      <a:pt x="984693" y="904875"/>
                    </a:cubicBezTo>
                    <a:cubicBezTo>
                      <a:pt x="903731" y="971550"/>
                      <a:pt x="737043" y="1020763"/>
                      <a:pt x="613218" y="1028700"/>
                    </a:cubicBezTo>
                    <a:cubicBezTo>
                      <a:pt x="489393" y="1036638"/>
                      <a:pt x="341755" y="1001712"/>
                      <a:pt x="241743" y="952500"/>
                    </a:cubicBezTo>
                    <a:cubicBezTo>
                      <a:pt x="141731" y="903288"/>
                      <a:pt x="46480" y="836613"/>
                      <a:pt x="13143" y="733425"/>
                    </a:cubicBezTo>
                    <a:cubicBezTo>
                      <a:pt x="-20195" y="630238"/>
                      <a:pt x="16318" y="439737"/>
                      <a:pt x="51243" y="333375"/>
                    </a:cubicBezTo>
                    <a:close/>
                  </a:path>
                </a:pathLst>
              </a:custGeom>
              <a:noFill/>
              <a:ln w="57150">
                <a:solidFill>
                  <a:srgbClr val="30465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A1A67590-CFFD-4AE5-A3C7-43FBB6A75EC9}"/>
                  </a:ext>
                </a:extLst>
              </p:cNvPr>
              <p:cNvGrpSpPr/>
              <p:nvPr/>
            </p:nvGrpSpPr>
            <p:grpSpPr>
              <a:xfrm rot="13862938">
                <a:off x="1418582" y="-124784"/>
                <a:ext cx="1098227" cy="1550721"/>
                <a:chOff x="1189364" y="245615"/>
                <a:chExt cx="1098227" cy="1550721"/>
              </a:xfrm>
            </p:grpSpPr>
            <p:cxnSp>
              <p:nvCxnSpPr>
                <p:cNvPr id="12" name="Straight Connector 11">
                  <a:extLst>
                    <a:ext uri="{FF2B5EF4-FFF2-40B4-BE49-F238E27FC236}">
                      <a16:creationId xmlns:a16="http://schemas.microsoft.com/office/drawing/2014/main" id="{17DF3ABD-741E-43E3-AA47-67BB25373F10}"/>
                    </a:ext>
                  </a:extLst>
                </p:cNvPr>
                <p:cNvCxnSpPr/>
                <p:nvPr/>
              </p:nvCxnSpPr>
              <p:spPr>
                <a:xfrm rot="7737062" flipV="1">
                  <a:off x="988266" y="446713"/>
                  <a:ext cx="1500424" cy="1098227"/>
                </a:xfrm>
                <a:prstGeom prst="line">
                  <a:avLst/>
                </a:prstGeom>
                <a:ln w="76200">
                  <a:solidFill>
                    <a:srgbClr val="BF5759"/>
                  </a:solidFill>
                </a:ln>
              </p:spPr>
              <p:style>
                <a:lnRef idx="1">
                  <a:schemeClr val="accent1"/>
                </a:lnRef>
                <a:fillRef idx="0">
                  <a:schemeClr val="accent1"/>
                </a:fillRef>
                <a:effectRef idx="0">
                  <a:schemeClr val="accent1"/>
                </a:effectRef>
                <a:fontRef idx="minor">
                  <a:schemeClr val="tx1"/>
                </a:fontRef>
              </p:style>
            </p:cxnSp>
            <p:sp>
              <p:nvSpPr>
                <p:cNvPr id="13" name="Diagonal Stripe 12">
                  <a:extLst>
                    <a:ext uri="{FF2B5EF4-FFF2-40B4-BE49-F238E27FC236}">
                      <a16:creationId xmlns:a16="http://schemas.microsoft.com/office/drawing/2014/main" id="{78099D41-9F13-4B3C-A3AB-02AEBB3FFD86}"/>
                    </a:ext>
                  </a:extLst>
                </p:cNvPr>
                <p:cNvSpPr/>
                <p:nvPr/>
              </p:nvSpPr>
              <p:spPr>
                <a:xfrm rot="18537062">
                  <a:off x="1418931" y="1335572"/>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Diagonal Stripe 13">
                  <a:extLst>
                    <a:ext uri="{FF2B5EF4-FFF2-40B4-BE49-F238E27FC236}">
                      <a16:creationId xmlns:a16="http://schemas.microsoft.com/office/drawing/2014/main" id="{BA7FA535-CCFD-4175-ADDD-B05250ACF2B5}"/>
                    </a:ext>
                  </a:extLst>
                </p:cNvPr>
                <p:cNvSpPr/>
                <p:nvPr/>
              </p:nvSpPr>
              <p:spPr>
                <a:xfrm rot="3519086" flipH="1">
                  <a:off x="1521420" y="1322610"/>
                  <a:ext cx="525947" cy="395582"/>
                </a:xfrm>
                <a:prstGeom prst="diagStripe">
                  <a:avLst/>
                </a:prstGeom>
                <a:solidFill>
                  <a:srgbClr val="BF5759"/>
                </a:solidFill>
                <a:ln w="19050">
                  <a:solidFill>
                    <a:srgbClr val="BF57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grpSp>
    </p:spTree>
    <p:extLst>
      <p:ext uri="{BB962C8B-B14F-4D97-AF65-F5344CB8AC3E}">
        <p14:creationId xmlns:p14="http://schemas.microsoft.com/office/powerpoint/2010/main" val="3852915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rmation - 2 conten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00887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7" name="Content Placeholder 2">
            <a:extLst>
              <a:ext uri="{FF2B5EF4-FFF2-40B4-BE49-F238E27FC236}">
                <a16:creationId xmlns:a16="http://schemas.microsoft.com/office/drawing/2014/main" id="{B2A3D79D-CFFD-4302-A957-F3917B69F0DE}"/>
              </a:ext>
            </a:extLst>
          </p:cNvPr>
          <p:cNvSpPr>
            <a:spLocks noGrp="1"/>
          </p:cNvSpPr>
          <p:nvPr>
            <p:ph sz="half" idx="1" hasCustomPrompt="1"/>
          </p:nvPr>
        </p:nvSpPr>
        <p:spPr>
          <a:xfrm>
            <a:off x="838200" y="1825625"/>
            <a:ext cx="5181600" cy="435133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
        <p:nvSpPr>
          <p:cNvPr id="8" name="Content Placeholder 3">
            <a:extLst>
              <a:ext uri="{FF2B5EF4-FFF2-40B4-BE49-F238E27FC236}">
                <a16:creationId xmlns:a16="http://schemas.microsoft.com/office/drawing/2014/main" id="{80EEC2BA-88E9-45AA-92C4-7750C6514F71}"/>
              </a:ext>
            </a:extLst>
          </p:cNvPr>
          <p:cNvSpPr>
            <a:spLocks noGrp="1"/>
          </p:cNvSpPr>
          <p:nvPr>
            <p:ph sz="half" idx="2" hasCustomPrompt="1"/>
          </p:nvPr>
        </p:nvSpPr>
        <p:spPr>
          <a:xfrm>
            <a:off x="6172200" y="1825625"/>
            <a:ext cx="5181600" cy="435133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Tree>
    <p:extLst>
      <p:ext uri="{BB962C8B-B14F-4D97-AF65-F5344CB8AC3E}">
        <p14:creationId xmlns:p14="http://schemas.microsoft.com/office/powerpoint/2010/main" val="1905830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rmation - comparis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US" dirty="0"/>
              <a:t>Information</a:t>
            </a:r>
            <a:endParaRPr lang="en-GB" dirty="0"/>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00887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EC5D31-5C7F-45B8-99E3-783325B0653F}"/>
              </a:ext>
            </a:extLst>
          </p:cNvPr>
          <p:cNvPicPr>
            <a:picLocks noChangeAspect="1"/>
          </p:cNvPicPr>
          <p:nvPr userDrawn="1"/>
        </p:nvPicPr>
        <p:blipFill rotWithShape="1">
          <a:blip r:embed="rId2"/>
          <a:srcRect t="29094" b="30264"/>
          <a:stretch/>
        </p:blipFill>
        <p:spPr>
          <a:xfrm>
            <a:off x="264746" y="182879"/>
            <a:ext cx="1499746" cy="1642745"/>
          </a:xfrm>
          <a:prstGeom prst="rect">
            <a:avLst/>
          </a:prstGeom>
        </p:spPr>
      </p:pic>
      <p:sp>
        <p:nvSpPr>
          <p:cNvPr id="9" name="Text Placeholder 2">
            <a:extLst>
              <a:ext uri="{FF2B5EF4-FFF2-40B4-BE49-F238E27FC236}">
                <a16:creationId xmlns:a16="http://schemas.microsoft.com/office/drawing/2014/main" id="{0E609B14-1041-4246-881C-0ED10C389951}"/>
              </a:ext>
            </a:extLst>
          </p:cNvPr>
          <p:cNvSpPr>
            <a:spLocks noGrp="1"/>
          </p:cNvSpPr>
          <p:nvPr>
            <p:ph type="body" idx="1" hasCustomPrompt="1"/>
          </p:nvPr>
        </p:nvSpPr>
        <p:spPr>
          <a:xfrm>
            <a:off x="839788" y="1681163"/>
            <a:ext cx="5157787" cy="823912"/>
          </a:xfrm>
        </p:spPr>
        <p:txBody>
          <a:bodyPr anchor="b">
            <a:normAutofit/>
          </a:bodyPr>
          <a:lstStyle>
            <a:lvl1pPr marL="0" indent="0">
              <a:buNone/>
              <a:defRPr sz="3200" b="1">
                <a:solidFill>
                  <a:srgbClr val="00887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HEADING 1</a:t>
            </a:r>
          </a:p>
        </p:txBody>
      </p:sp>
      <p:sp>
        <p:nvSpPr>
          <p:cNvPr id="10" name="Content Placeholder 3">
            <a:extLst>
              <a:ext uri="{FF2B5EF4-FFF2-40B4-BE49-F238E27FC236}">
                <a16:creationId xmlns:a16="http://schemas.microsoft.com/office/drawing/2014/main" id="{A99DD165-30A1-4C72-AC14-EAFB8ADC36E1}"/>
              </a:ext>
            </a:extLst>
          </p:cNvPr>
          <p:cNvSpPr>
            <a:spLocks noGrp="1"/>
          </p:cNvSpPr>
          <p:nvPr>
            <p:ph sz="half" idx="2" hasCustomPrompt="1"/>
          </p:nvPr>
        </p:nvSpPr>
        <p:spPr>
          <a:xfrm>
            <a:off x="839788" y="2505075"/>
            <a:ext cx="5157787" cy="368458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
        <p:nvSpPr>
          <p:cNvPr id="11" name="Text Placeholder 4">
            <a:extLst>
              <a:ext uri="{FF2B5EF4-FFF2-40B4-BE49-F238E27FC236}">
                <a16:creationId xmlns:a16="http://schemas.microsoft.com/office/drawing/2014/main" id="{A3FB367D-670D-4576-A12F-47FF7A5394C7}"/>
              </a:ext>
            </a:extLst>
          </p:cNvPr>
          <p:cNvSpPr>
            <a:spLocks noGrp="1"/>
          </p:cNvSpPr>
          <p:nvPr>
            <p:ph type="body" sz="quarter" idx="3" hasCustomPrompt="1"/>
          </p:nvPr>
        </p:nvSpPr>
        <p:spPr>
          <a:xfrm>
            <a:off x="6172200" y="1681163"/>
            <a:ext cx="5183188" cy="823912"/>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1">
                <a:solidFill>
                  <a:srgbClr val="00887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HEADING 2</a:t>
            </a:r>
          </a:p>
        </p:txBody>
      </p:sp>
      <p:sp>
        <p:nvSpPr>
          <p:cNvPr id="12" name="Content Placeholder 5">
            <a:extLst>
              <a:ext uri="{FF2B5EF4-FFF2-40B4-BE49-F238E27FC236}">
                <a16:creationId xmlns:a16="http://schemas.microsoft.com/office/drawing/2014/main" id="{885F24FC-4A4D-4144-9983-649444A1192B}"/>
              </a:ext>
            </a:extLst>
          </p:cNvPr>
          <p:cNvSpPr>
            <a:spLocks noGrp="1"/>
          </p:cNvSpPr>
          <p:nvPr>
            <p:ph sz="quarter" idx="4" hasCustomPrompt="1"/>
          </p:nvPr>
        </p:nvSpPr>
        <p:spPr>
          <a:xfrm>
            <a:off x="6172200" y="2505075"/>
            <a:ext cx="5183188" cy="3684588"/>
          </a:xfrm>
        </p:spPr>
        <p:txBody>
          <a:bodyPr/>
          <a:lstStyle>
            <a:lvl1pPr>
              <a:defRPr/>
            </a:lvl1pPr>
          </a:lstStyle>
          <a:p>
            <a:pPr>
              <a:buClr>
                <a:srgbClr val="008877"/>
              </a:buClr>
            </a:pPr>
            <a:r>
              <a:rPr lang="en-GB" sz="2800" dirty="0"/>
              <a:t>Bullet point 1</a:t>
            </a:r>
          </a:p>
          <a:p>
            <a:pPr>
              <a:buClr>
                <a:srgbClr val="008877"/>
              </a:buClr>
            </a:pPr>
            <a:r>
              <a:rPr lang="en-GB" sz="2800" dirty="0"/>
              <a:t>Bullet point 2</a:t>
            </a:r>
          </a:p>
          <a:p>
            <a:pPr>
              <a:buClr>
                <a:srgbClr val="008877"/>
              </a:buClr>
            </a:pPr>
            <a:r>
              <a:rPr lang="en-GB" sz="2800" dirty="0"/>
              <a:t>Etc.</a:t>
            </a:r>
          </a:p>
        </p:txBody>
      </p:sp>
    </p:spTree>
    <p:extLst>
      <p:ext uri="{BB962C8B-B14F-4D97-AF65-F5344CB8AC3E}">
        <p14:creationId xmlns:p14="http://schemas.microsoft.com/office/powerpoint/2010/main" val="3372805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ividual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(INDIVIDUAL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a:defRPr/>
            </a:lvl1pPr>
          </a:lstStyle>
          <a:p>
            <a:pPr marL="0" indent="0">
              <a:buNone/>
            </a:pPr>
            <a:r>
              <a:rPr lang="en-GB" sz="3200" dirty="0">
                <a:solidFill>
                  <a:srgbClr val="BF574F"/>
                </a:solidFill>
              </a:rPr>
              <a:t>Answer the following questions:</a:t>
            </a:r>
          </a:p>
          <a:p>
            <a:pPr marL="514350" indent="-514350">
              <a:buClr>
                <a:srgbClr val="BF574F"/>
              </a:buClr>
              <a:buAutoNum type="arabicPeriod"/>
            </a:pPr>
            <a:r>
              <a:rPr lang="en-GB" sz="3200" dirty="0"/>
              <a:t>Bullet point 1</a:t>
            </a:r>
          </a:p>
          <a:p>
            <a:pPr marL="514350" indent="-514350">
              <a:buClr>
                <a:srgbClr val="BF574F"/>
              </a:buClr>
              <a:buAutoNum type="arabicPeriod"/>
            </a:pPr>
            <a:r>
              <a:rPr lang="en-GB" sz="3200" dirty="0"/>
              <a:t>Bullet point 2</a:t>
            </a:r>
          </a:p>
          <a:p>
            <a:pPr marL="514350" indent="-514350">
              <a:buClr>
                <a:srgbClr val="BF574F"/>
              </a:buClr>
              <a:buAutoNum type="arabicPeriod"/>
            </a:pPr>
            <a:r>
              <a:rPr lang="en-GB" sz="3200" dirty="0"/>
              <a:t>Bullet point 3</a:t>
            </a:r>
          </a:p>
          <a:p>
            <a:pPr marL="514350" indent="-514350">
              <a:buClr>
                <a:srgbClr val="BF574F"/>
              </a:buClr>
              <a:buAutoNum type="arabicPeriod"/>
            </a:pPr>
            <a:r>
              <a:rPr lang="en-GB" sz="3200" dirty="0"/>
              <a:t>Etc.</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E0113830-E8EA-43B9-A10C-60D012554F16}"/>
              </a:ext>
            </a:extLst>
          </p:cNvPr>
          <p:cNvPicPr>
            <a:picLocks noChangeAspect="1"/>
          </p:cNvPicPr>
          <p:nvPr userDrawn="1"/>
        </p:nvPicPr>
        <p:blipFill>
          <a:blip r:embed="rId2"/>
          <a:stretch>
            <a:fillRect/>
          </a:stretch>
        </p:blipFill>
        <p:spPr>
          <a:xfrm>
            <a:off x="245807" y="161189"/>
            <a:ext cx="1499746" cy="1505843"/>
          </a:xfrm>
          <a:prstGeom prst="rect">
            <a:avLst/>
          </a:prstGeom>
        </p:spPr>
      </p:pic>
    </p:spTree>
    <p:extLst>
      <p:ext uri="{BB962C8B-B14F-4D97-AF65-F5344CB8AC3E}">
        <p14:creationId xmlns:p14="http://schemas.microsoft.com/office/powerpoint/2010/main" val="1326325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ir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(PAIR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a:defRPr/>
            </a:lvl1pPr>
          </a:lstStyle>
          <a:p>
            <a:pPr marL="0" indent="0">
              <a:buNone/>
            </a:pPr>
            <a:r>
              <a:rPr lang="en-GB" sz="3200" dirty="0">
                <a:solidFill>
                  <a:srgbClr val="BF574F"/>
                </a:solidFill>
              </a:rPr>
              <a:t>In pairs discuss:</a:t>
            </a:r>
          </a:p>
          <a:p>
            <a:pPr marL="514350" indent="-514350">
              <a:buClr>
                <a:srgbClr val="BF574F"/>
              </a:buClr>
              <a:buAutoNum type="arabicPeriod"/>
            </a:pPr>
            <a:r>
              <a:rPr lang="en-GB" sz="3200" dirty="0"/>
              <a:t>Bullet point 1</a:t>
            </a:r>
          </a:p>
          <a:p>
            <a:pPr marL="514350" indent="-514350">
              <a:buClr>
                <a:srgbClr val="BF574F"/>
              </a:buClr>
              <a:buAutoNum type="arabicPeriod"/>
            </a:pPr>
            <a:r>
              <a:rPr lang="en-GB" sz="3200" dirty="0"/>
              <a:t>Bullet point 2</a:t>
            </a:r>
          </a:p>
          <a:p>
            <a:pPr marL="514350" indent="-514350">
              <a:buClr>
                <a:srgbClr val="BF574F"/>
              </a:buClr>
              <a:buAutoNum type="arabicPeriod"/>
            </a:pPr>
            <a:r>
              <a:rPr lang="en-GB" sz="3200" dirty="0"/>
              <a:t>Bullet point 3</a:t>
            </a:r>
          </a:p>
          <a:p>
            <a:pPr marL="514350" indent="-514350">
              <a:buClr>
                <a:srgbClr val="BF574F"/>
              </a:buClr>
              <a:buAutoNum type="arabicPeriod"/>
            </a:pPr>
            <a:r>
              <a:rPr lang="en-GB" sz="3200" dirty="0"/>
              <a:t>Etc.</a:t>
            </a:r>
          </a:p>
          <a:p>
            <a:pPr>
              <a:buClr>
                <a:srgbClr val="BF574F"/>
              </a:buClr>
            </a:pPr>
            <a:endParaRPr lang="en-GB" dirty="0"/>
          </a:p>
          <a:p>
            <a:pPr marL="0" indent="0">
              <a:buNone/>
            </a:pPr>
            <a:endParaRPr lang="en-GB" dirty="0"/>
          </a:p>
        </p:txBody>
      </p:sp>
      <p:pic>
        <p:nvPicPr>
          <p:cNvPr id="8" name="Picture 7">
            <a:extLst>
              <a:ext uri="{FF2B5EF4-FFF2-40B4-BE49-F238E27FC236}">
                <a16:creationId xmlns:a16="http://schemas.microsoft.com/office/drawing/2014/main" id="{D472BF2D-C798-472C-B2B1-D7C048345C35}"/>
              </a:ext>
            </a:extLst>
          </p:cNvPr>
          <p:cNvPicPr>
            <a:picLocks noChangeAspect="1"/>
          </p:cNvPicPr>
          <p:nvPr userDrawn="1"/>
        </p:nvPicPr>
        <p:blipFill>
          <a:blip r:embed="rId2"/>
          <a:stretch>
            <a:fillRect/>
          </a:stretch>
        </p:blipFill>
        <p:spPr>
          <a:xfrm>
            <a:off x="280350" y="161189"/>
            <a:ext cx="1511939" cy="1505843"/>
          </a:xfrm>
          <a:prstGeom prst="rect">
            <a:avLst/>
          </a:prstGeom>
        </p:spPr>
      </p:pic>
    </p:spTree>
    <p:extLst>
      <p:ext uri="{BB962C8B-B14F-4D97-AF65-F5344CB8AC3E}">
        <p14:creationId xmlns:p14="http://schemas.microsoft.com/office/powerpoint/2010/main" val="395742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oup task">
    <p:bg>
      <p:bgPr>
        <a:solidFill>
          <a:srgbClr val="F3C9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4126-AB0F-4A90-8F12-E3E84DBEDB0F}"/>
              </a:ext>
            </a:extLst>
          </p:cNvPr>
          <p:cNvSpPr>
            <a:spLocks noGrp="1"/>
          </p:cNvSpPr>
          <p:nvPr>
            <p:ph type="title" hasCustomPrompt="1"/>
          </p:nvPr>
        </p:nvSpPr>
        <p:spPr>
          <a:xfrm>
            <a:off x="1970314" y="341469"/>
            <a:ext cx="10515600" cy="1325563"/>
          </a:xfrm>
        </p:spPr>
        <p:txBody>
          <a:bodyPr/>
          <a:lstStyle>
            <a:lvl1pPr>
              <a:defRPr b="0"/>
            </a:lvl1pPr>
          </a:lstStyle>
          <a:p>
            <a:r>
              <a:rPr lang="en-GB" dirty="0"/>
              <a:t>(GROUP TASK)</a:t>
            </a:r>
          </a:p>
        </p:txBody>
      </p:sp>
      <p:cxnSp>
        <p:nvCxnSpPr>
          <p:cNvPr id="3" name="Straight Connector 2">
            <a:extLst>
              <a:ext uri="{FF2B5EF4-FFF2-40B4-BE49-F238E27FC236}">
                <a16:creationId xmlns:a16="http://schemas.microsoft.com/office/drawing/2014/main" id="{5CBE6BE1-73FC-48B9-A7D5-4B78B7B250F8}"/>
              </a:ext>
            </a:extLst>
          </p:cNvPr>
          <p:cNvCxnSpPr>
            <a:cxnSpLocks/>
          </p:cNvCxnSpPr>
          <p:nvPr userDrawn="1"/>
        </p:nvCxnSpPr>
        <p:spPr>
          <a:xfrm>
            <a:off x="1970314" y="1348063"/>
            <a:ext cx="8457194"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C63F58D6-9B95-46E6-B996-F6CDCA111AA5}"/>
              </a:ext>
            </a:extLst>
          </p:cNvPr>
          <p:cNvSpPr>
            <a:spLocks noGrp="1"/>
          </p:cNvSpPr>
          <p:nvPr>
            <p:ph sz="half" idx="1" hasCustomPrompt="1"/>
          </p:nvPr>
        </p:nvSpPr>
        <p:spPr>
          <a:xfrm>
            <a:off x="838199" y="1825625"/>
            <a:ext cx="9589309" cy="4351338"/>
          </a:xfrm>
        </p:spPr>
        <p:txBody>
          <a:bodyPr>
            <a:normAutofit/>
          </a:bodyPr>
          <a:lstStyle>
            <a:lvl1pPr marL="457200" indent="-457200">
              <a:buClr>
                <a:srgbClr val="BF574F"/>
              </a:buClr>
              <a:buFont typeface="Arial" panose="020B0604020202020204" pitchFamily="34" charset="0"/>
              <a:buChar char="•"/>
              <a:defRPr/>
            </a:lvl1pPr>
          </a:lstStyle>
          <a:p>
            <a:pPr marL="0" indent="0">
              <a:buNone/>
            </a:pPr>
            <a:r>
              <a:rPr lang="en-GB" sz="3200" dirty="0">
                <a:solidFill>
                  <a:srgbClr val="BF574F"/>
                </a:solidFill>
              </a:rPr>
              <a:t>In your groups discuss:</a:t>
            </a:r>
          </a:p>
          <a:p>
            <a:pPr>
              <a:buClr>
                <a:srgbClr val="BF574F"/>
              </a:buClr>
            </a:pPr>
            <a:r>
              <a:rPr lang="en-GB" dirty="0"/>
              <a:t>Question 1</a:t>
            </a:r>
          </a:p>
          <a:p>
            <a:pPr>
              <a:buClr>
                <a:srgbClr val="BF574F"/>
              </a:buClr>
            </a:pPr>
            <a:r>
              <a:rPr lang="en-GB" dirty="0"/>
              <a:t>Question 2</a:t>
            </a:r>
          </a:p>
          <a:p>
            <a:pPr>
              <a:buClr>
                <a:srgbClr val="BF574F"/>
              </a:buClr>
            </a:pPr>
            <a:endParaRPr lang="en-GB" dirty="0"/>
          </a:p>
          <a:p>
            <a:pPr marL="0" indent="0">
              <a:buNone/>
            </a:pPr>
            <a:endParaRPr lang="en-GB" dirty="0"/>
          </a:p>
        </p:txBody>
      </p:sp>
      <p:pic>
        <p:nvPicPr>
          <p:cNvPr id="7" name="Picture 6">
            <a:extLst>
              <a:ext uri="{FF2B5EF4-FFF2-40B4-BE49-F238E27FC236}">
                <a16:creationId xmlns:a16="http://schemas.microsoft.com/office/drawing/2014/main" id="{74E7D2E8-065D-4888-95C0-D59FBC3AF215}"/>
              </a:ext>
            </a:extLst>
          </p:cNvPr>
          <p:cNvPicPr>
            <a:picLocks noChangeAspect="1"/>
          </p:cNvPicPr>
          <p:nvPr userDrawn="1"/>
        </p:nvPicPr>
        <p:blipFill>
          <a:blip r:embed="rId2">
            <a:clrChange>
              <a:clrFrom>
                <a:srgbClr val="F3C9C5"/>
              </a:clrFrom>
              <a:clrTo>
                <a:srgbClr val="F3C9C5">
                  <a:alpha val="0"/>
                </a:srgbClr>
              </a:clrTo>
            </a:clrChange>
          </a:blip>
          <a:stretch>
            <a:fillRect/>
          </a:stretch>
        </p:blipFill>
        <p:spPr>
          <a:xfrm>
            <a:off x="317863" y="167286"/>
            <a:ext cx="1499746" cy="1499746"/>
          </a:xfrm>
          <a:prstGeom prst="rect">
            <a:avLst/>
          </a:prstGeom>
        </p:spPr>
      </p:pic>
    </p:spTree>
    <p:extLst>
      <p:ext uri="{BB962C8B-B14F-4D97-AF65-F5344CB8AC3E}">
        <p14:creationId xmlns:p14="http://schemas.microsoft.com/office/powerpoint/2010/main" val="3860020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16.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186B0C-B5D0-4AA8-9E6F-A7091AB7D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7C7905A-D84A-4A53-BB7A-C478BC611CF8}"/>
              </a:ext>
            </a:extLst>
          </p:cNvPr>
          <p:cNvSpPr>
            <a:spLocks noGrp="1"/>
          </p:cNvSpPr>
          <p:nvPr>
            <p:ph type="body" idx="1"/>
          </p:nvPr>
        </p:nvSpPr>
        <p:spPr>
          <a:xfrm>
            <a:off x="838200" y="1825625"/>
            <a:ext cx="9364579"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7169C3AA-76BC-44D4-ACA0-4308C0F73A06}"/>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0588859" y="365125"/>
            <a:ext cx="1169822" cy="1169822"/>
          </a:xfrm>
          <a:prstGeom prst="rect">
            <a:avLst/>
          </a:prstGeom>
        </p:spPr>
      </p:pic>
    </p:spTree>
    <p:extLst>
      <p:ext uri="{BB962C8B-B14F-4D97-AF65-F5344CB8AC3E}">
        <p14:creationId xmlns:p14="http://schemas.microsoft.com/office/powerpoint/2010/main" val="2349185605"/>
      </p:ext>
    </p:extLst>
  </p:cSld>
  <p:clrMap bg1="lt1" tx1="dk1" bg2="lt2" tx2="dk2" accent1="accent1" accent2="accent2" accent3="accent3" accent4="accent4" accent5="accent5" accent6="accent6" hlink="hlink" folHlink="folHlink"/>
  <p:sldLayoutIdLst>
    <p:sldLayoutId id="2147483650" r:id="rId1"/>
    <p:sldLayoutId id="2147483671" r:id="rId2"/>
    <p:sldLayoutId id="2147483672" r:id="rId3"/>
    <p:sldLayoutId id="2147483661" r:id="rId4"/>
    <p:sldLayoutId id="2147483668" r:id="rId5"/>
    <p:sldLayoutId id="2147483669" r:id="rId6"/>
    <p:sldLayoutId id="2147483664" r:id="rId7"/>
    <p:sldLayoutId id="2147483665" r:id="rId8"/>
    <p:sldLayoutId id="2147483666" r:id="rId9"/>
    <p:sldLayoutId id="2147483673" r:id="rId10"/>
    <p:sldLayoutId id="2147483674" r:id="rId11"/>
    <p:sldLayoutId id="2147483675" r:id="rId12"/>
    <p:sldLayoutId id="2147483676" r:id="rId13"/>
    <p:sldLayoutId id="2147483682" r:id="rId14"/>
    <p:sldLayoutId id="2147483677" r:id="rId15"/>
    <p:sldLayoutId id="2147483667" r:id="rId16"/>
    <p:sldLayoutId id="2147483679" r:id="rId17"/>
    <p:sldLayoutId id="2147483678" r:id="rId18"/>
    <p:sldLayoutId id="2147483683" r:id="rId19"/>
    <p:sldLayoutId id="2147483670" r:id="rId20"/>
    <p:sldLayoutId id="2147483680" r:id="rId21"/>
    <p:sldLayoutId id="2147483654" r:id="rId22"/>
    <p:sldLayoutId id="2147483652" r:id="rId23"/>
    <p:sldLayoutId id="2147483653" r:id="rId24"/>
    <p:sldLayoutId id="2147483649" r:id="rId25"/>
    <p:sldLayoutId id="2147483660" r:id="rId26"/>
    <p:sldLayoutId id="2147483681" r:id="rId27"/>
    <p:sldLayoutId id="2147483711" r:id="rId28"/>
    <p:sldLayoutId id="2147483712" r:id="rId29"/>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186B0C-B5D0-4AA8-9E6F-A7091AB7D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C7905A-D84A-4A53-BB7A-C478BC611CF8}"/>
              </a:ext>
            </a:extLst>
          </p:cNvPr>
          <p:cNvSpPr>
            <a:spLocks noGrp="1"/>
          </p:cNvSpPr>
          <p:nvPr>
            <p:ph type="body" idx="1"/>
          </p:nvPr>
        </p:nvSpPr>
        <p:spPr>
          <a:xfrm>
            <a:off x="838200" y="1825625"/>
            <a:ext cx="9364579"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CBE06521-0AB3-40C6-B842-8733C447C39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8369969" y="2923674"/>
            <a:ext cx="4511842" cy="4511842"/>
          </a:xfrm>
          <a:prstGeom prst="rect">
            <a:avLst/>
          </a:prstGeom>
        </p:spPr>
      </p:pic>
      <p:pic>
        <p:nvPicPr>
          <p:cNvPr id="11" name="Picture 10">
            <a:extLst>
              <a:ext uri="{FF2B5EF4-FFF2-40B4-BE49-F238E27FC236}">
                <a16:creationId xmlns:a16="http://schemas.microsoft.com/office/drawing/2014/main" id="{7169C3AA-76BC-44D4-ACA0-4308C0F73A0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661149" y="346158"/>
            <a:ext cx="1169822" cy="1169822"/>
          </a:xfrm>
          <a:prstGeom prst="rect">
            <a:avLst/>
          </a:prstGeom>
        </p:spPr>
      </p:pic>
    </p:spTree>
    <p:extLst>
      <p:ext uri="{BB962C8B-B14F-4D97-AF65-F5344CB8AC3E}">
        <p14:creationId xmlns:p14="http://schemas.microsoft.com/office/powerpoint/2010/main" val="21996284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sldNum="0" hdr="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4.svg"/><Relationship Id="rId5" Type="http://schemas.openxmlformats.org/officeDocument/2006/relationships/image" Target="../media/image32.pn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8.svg"/><Relationship Id="rId5" Type="http://schemas.openxmlformats.org/officeDocument/2006/relationships/image" Target="../media/image35.png"/><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notesSlide" Target="../notesSlides/notesSlide11.xml"/><Relationship Id="rId7" Type="http://schemas.openxmlformats.org/officeDocument/2006/relationships/image" Target="../media/image37.png"/><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image" Target="../media/image26.jpg"/><Relationship Id="rId5" Type="http://schemas.openxmlformats.org/officeDocument/2006/relationships/image" Target="../media/image27.jpg"/><Relationship Id="rId4" Type="http://schemas.openxmlformats.org/officeDocument/2006/relationships/image" Target="../media/image25.jpg"/><Relationship Id="rId9" Type="http://schemas.openxmlformats.org/officeDocument/2006/relationships/hyperlink" Target="https://www.kelioniulaikas.lt/kelione/literaturine-zemaitija-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notesSlide" Target="../notesSlides/notesSlide13.xml"/><Relationship Id="rId7" Type="http://schemas.openxmlformats.org/officeDocument/2006/relationships/image" Target="../media/image26.jpg"/><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27.jpg"/><Relationship Id="rId5" Type="http://schemas.openxmlformats.org/officeDocument/2006/relationships/image" Target="../media/image25.jp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41E49C-6208-BA02-8F19-D55B1A8E1B2B}"/>
              </a:ext>
            </a:extLst>
          </p:cNvPr>
          <p:cNvSpPr txBox="1">
            <a:spLocks/>
          </p:cNvSpPr>
          <p:nvPr/>
        </p:nvSpPr>
        <p:spPr>
          <a:xfrm>
            <a:off x="2664372" y="963459"/>
            <a:ext cx="8628852" cy="15678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0" marR="0" lvl="0" indent="0" algn="ctr" defTabSz="914400" rtl="0" eaLnBrk="1" fontAlgn="auto" latinLnBrk="0" hangingPunct="1">
              <a:lnSpc>
                <a:spcPct val="160000"/>
              </a:lnSpc>
              <a:spcBef>
                <a:spcPct val="0"/>
              </a:spcBef>
              <a:spcAft>
                <a:spcPts val="0"/>
              </a:spcAft>
              <a:buClrTx/>
              <a:buSzTx/>
              <a:buFontTx/>
              <a:buNone/>
              <a:tabLst/>
              <a:defRPr/>
            </a:pPr>
            <a:r>
              <a:rPr kumimoji="0" lang="en-GB" sz="3600" b="1" i="1" u="none" strike="noStrike" kern="1200" cap="none" spc="0" normalizeH="0" baseline="0" noProof="0" dirty="0">
                <a:ln>
                  <a:noFill/>
                </a:ln>
                <a:solidFill>
                  <a:prstClr val="white"/>
                </a:solidFill>
                <a:effectLst/>
                <a:uLnTx/>
                <a:uFillTx/>
                <a:latin typeface="Calibri" panose="020F0502020204030204"/>
                <a:ea typeface="+mj-ea"/>
                <a:cs typeface="+mj-cs"/>
              </a:rPr>
              <a:t>Developing mediation skills:</a:t>
            </a:r>
          </a:p>
          <a:p>
            <a:pPr marL="0" marR="0" lvl="0" indent="0" algn="ctr" defTabSz="914400" rtl="0" eaLnBrk="1" fontAlgn="auto" latinLnBrk="0" hangingPunct="1">
              <a:lnSpc>
                <a:spcPct val="160000"/>
              </a:lnSpc>
              <a:spcBef>
                <a:spcPct val="0"/>
              </a:spcBef>
              <a:spcAft>
                <a:spcPts val="0"/>
              </a:spcAft>
              <a:buClrTx/>
              <a:buSzTx/>
              <a:buFontTx/>
              <a:buNone/>
              <a:tabLst/>
              <a:defRPr/>
            </a:pPr>
            <a:r>
              <a:rPr kumimoji="0" lang="en-GB" sz="3600" b="1" i="1" u="none" strike="noStrike" kern="1200" cap="none" spc="0" normalizeH="0" baseline="0" noProof="0" dirty="0">
                <a:ln>
                  <a:noFill/>
                </a:ln>
                <a:solidFill>
                  <a:prstClr val="white"/>
                </a:solidFill>
                <a:effectLst/>
                <a:uLnTx/>
                <a:uFillTx/>
                <a:latin typeface="Calibri" panose="020F0502020204030204"/>
                <a:ea typeface="+mj-ea"/>
                <a:cs typeface="+mj-cs"/>
              </a:rPr>
              <a:t>Relaying specific information</a:t>
            </a:r>
          </a:p>
        </p:txBody>
      </p:sp>
      <p:pic>
        <p:nvPicPr>
          <p:cNvPr id="7" name="Picture 6" descr="A logo of a book&#10;&#10;Description automatically generated">
            <a:extLst>
              <a:ext uri="{FF2B5EF4-FFF2-40B4-BE49-F238E27FC236}">
                <a16:creationId xmlns:a16="http://schemas.microsoft.com/office/drawing/2014/main" id="{25910525-5E90-7029-DB0D-FECB3B92620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94584" y="179551"/>
            <a:ext cx="2396727" cy="1567815"/>
          </a:xfrm>
          <a:prstGeom prst="rect">
            <a:avLst/>
          </a:prstGeom>
        </p:spPr>
      </p:pic>
      <p:sp>
        <p:nvSpPr>
          <p:cNvPr id="3" name="TextBox 2">
            <a:extLst>
              <a:ext uri="{FF2B5EF4-FFF2-40B4-BE49-F238E27FC236}">
                <a16:creationId xmlns:a16="http://schemas.microsoft.com/office/drawing/2014/main" id="{2177647B-4E70-ACB7-DE08-E7EFF1E68856}"/>
              </a:ext>
            </a:extLst>
          </p:cNvPr>
          <p:cNvSpPr txBox="1"/>
          <p:nvPr/>
        </p:nvSpPr>
        <p:spPr>
          <a:xfrm>
            <a:off x="780794" y="3846098"/>
            <a:ext cx="7258479" cy="923330"/>
          </a:xfrm>
          <a:prstGeom prst="rect">
            <a:avLst/>
          </a:prstGeom>
          <a:noFill/>
        </p:spPr>
        <p:txBody>
          <a:bodyPr wrap="square">
            <a:spAutoFit/>
          </a:bodyPr>
          <a:lstStyle/>
          <a:p>
            <a:pPr algn="ctr"/>
            <a:r>
              <a:rPr kumimoji="0" lang="en-GB" sz="5400" b="1" u="none" strike="noStrike" kern="1200" cap="none" spc="0" normalizeH="0" baseline="0" noProof="0" dirty="0">
                <a:ln>
                  <a:noFill/>
                </a:ln>
                <a:solidFill>
                  <a:prstClr val="white"/>
                </a:solidFill>
                <a:effectLst/>
                <a:uLnTx/>
                <a:uFillTx/>
                <a:latin typeface="Calibri" panose="020F0502020204030204"/>
                <a:ea typeface="+mj-ea"/>
                <a:cs typeface="+mj-cs"/>
              </a:rPr>
              <a:t>School Trip</a:t>
            </a:r>
          </a:p>
        </p:txBody>
      </p:sp>
      <p:pic>
        <p:nvPicPr>
          <p:cNvPr id="4" name="Picture 3" descr="A grey and black sign with white text&#10;&#10;Description automatically generated">
            <a:extLst>
              <a:ext uri="{FF2B5EF4-FFF2-40B4-BE49-F238E27FC236}">
                <a16:creationId xmlns:a16="http://schemas.microsoft.com/office/drawing/2014/main" id="{7BCE8E97-E8CE-C36B-CBA8-59140E9BDE8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092" y="6322093"/>
            <a:ext cx="1387256" cy="499812"/>
          </a:xfrm>
          <a:prstGeom prst="rect">
            <a:avLst/>
          </a:prstGeom>
        </p:spPr>
      </p:pic>
    </p:spTree>
    <p:extLst>
      <p:ext uri="{BB962C8B-B14F-4D97-AF65-F5344CB8AC3E}">
        <p14:creationId xmlns:p14="http://schemas.microsoft.com/office/powerpoint/2010/main" val="2762367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E80384-1598-4677-9414-25DE202E722A}"/>
              </a:ext>
            </a:extLst>
          </p:cNvPr>
          <p:cNvSpPr/>
          <p:nvPr/>
        </p:nvSpPr>
        <p:spPr>
          <a:xfrm>
            <a:off x="10677832" y="314632"/>
            <a:ext cx="930588" cy="1352400"/>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C92CE852-2668-E178-4073-34DB5377BE06}"/>
              </a:ext>
            </a:extLst>
          </p:cNvPr>
          <p:cNvSpPr>
            <a:spLocks noGrp="1"/>
          </p:cNvSpPr>
          <p:nvPr>
            <p:ph type="title"/>
          </p:nvPr>
        </p:nvSpPr>
        <p:spPr>
          <a:xfrm>
            <a:off x="1970314" y="341469"/>
            <a:ext cx="8569867" cy="1325563"/>
          </a:xfrm>
        </p:spPr>
        <p:txBody>
          <a:bodyPr>
            <a:normAutofit/>
          </a:bodyPr>
          <a:lstStyle/>
          <a:p>
            <a:r>
              <a:rPr lang="en-GB" sz="4000" dirty="0"/>
              <a:t>Analysis</a:t>
            </a:r>
            <a:endParaRPr lang="en-GB" sz="4000" dirty="0">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12" name="Table 11">
            <a:extLst>
              <a:ext uri="{FF2B5EF4-FFF2-40B4-BE49-F238E27FC236}">
                <a16:creationId xmlns:a16="http://schemas.microsoft.com/office/drawing/2014/main" id="{DC9F2616-1A66-18C5-D239-1E86A70664A3}"/>
              </a:ext>
            </a:extLst>
          </p:cNvPr>
          <p:cNvGraphicFramePr>
            <a:graphicFrameLocks noGrp="1"/>
          </p:cNvGraphicFramePr>
          <p:nvPr>
            <p:extLst>
              <p:ext uri="{D42A27DB-BD31-4B8C-83A1-F6EECF244321}">
                <p14:modId xmlns:p14="http://schemas.microsoft.com/office/powerpoint/2010/main" val="2289008449"/>
              </p:ext>
            </p:extLst>
          </p:nvPr>
        </p:nvGraphicFramePr>
        <p:xfrm>
          <a:off x="583580" y="1613769"/>
          <a:ext cx="11158147" cy="5204297"/>
        </p:xfrm>
        <a:graphic>
          <a:graphicData uri="http://schemas.openxmlformats.org/drawingml/2006/table">
            <a:tbl>
              <a:tblPr firstRow="1" bandRow="1">
                <a:noFill/>
                <a:tableStyleId>{5DA37D80-6434-44D0-A028-1B22A696006F}</a:tableStyleId>
              </a:tblPr>
              <a:tblGrid>
                <a:gridCol w="4237802">
                  <a:extLst>
                    <a:ext uri="{9D8B030D-6E8A-4147-A177-3AD203B41FA5}">
                      <a16:colId xmlns:a16="http://schemas.microsoft.com/office/drawing/2014/main" val="1341232442"/>
                    </a:ext>
                  </a:extLst>
                </a:gridCol>
                <a:gridCol w="1263971">
                  <a:extLst>
                    <a:ext uri="{9D8B030D-6E8A-4147-A177-3AD203B41FA5}">
                      <a16:colId xmlns:a16="http://schemas.microsoft.com/office/drawing/2014/main" val="13214291"/>
                    </a:ext>
                  </a:extLst>
                </a:gridCol>
                <a:gridCol w="5656374">
                  <a:extLst>
                    <a:ext uri="{9D8B030D-6E8A-4147-A177-3AD203B41FA5}">
                      <a16:colId xmlns:a16="http://schemas.microsoft.com/office/drawing/2014/main" val="4157621856"/>
                    </a:ext>
                  </a:extLst>
                </a:gridCol>
              </a:tblGrid>
              <a:tr h="2077082">
                <a:tc>
                  <a:txBody>
                    <a:bodyPr/>
                    <a:lstStyle/>
                    <a:p>
                      <a:pPr marL="457200" indent="-457200">
                        <a:buFont typeface="+mj-lt"/>
                        <a:buAutoNum type="arabicPeriod"/>
                      </a:pPr>
                      <a:r>
                        <a:rPr lang="en-GB" sz="2400" b="0" kern="1200" dirty="0">
                          <a:solidFill>
                            <a:schemeClr val="tx1"/>
                          </a:solidFill>
                          <a:effectLst/>
                          <a:latin typeface="+mn-lt"/>
                          <a:ea typeface="+mn-ea"/>
                          <a:cs typeface="+mn-cs"/>
                        </a:rPr>
                        <a:t>How complete and correct was the information</a:t>
                      </a:r>
                      <a:endParaRPr lang="en-GB" sz="3200" b="0" dirty="0"/>
                    </a:p>
                  </a:txBody>
                  <a:tcPr anchor="ctr"/>
                </a:tc>
                <a:tc>
                  <a:txBody>
                    <a:bodyPr/>
                    <a:lstStyle/>
                    <a:p>
                      <a:endParaRPr lang="en-GB" dirty="0"/>
                    </a:p>
                  </a:txBody>
                  <a:tcPr/>
                </a:tc>
                <a:tc>
                  <a:txBody>
                    <a:bodyPr/>
                    <a:lstStyle/>
                    <a:p>
                      <a:pPr marL="0" indent="0">
                        <a:buFont typeface="Arial" panose="020B0604020202020204" pitchFamily="34" charset="0"/>
                        <a:buNone/>
                      </a:pPr>
                      <a:endParaRPr lang="en-GB" b="0" dirty="0"/>
                    </a:p>
                  </a:txBody>
                  <a:tcPr/>
                </a:tc>
                <a:extLst>
                  <a:ext uri="{0D108BD9-81ED-4DB2-BD59-A6C34878D82A}">
                    <a16:rowId xmlns:a16="http://schemas.microsoft.com/office/drawing/2014/main" val="188871006"/>
                  </a:ext>
                </a:extLst>
              </a:tr>
              <a:tr h="1512237">
                <a:tc>
                  <a:txBody>
                    <a:bodyPr/>
                    <a:lstStyle/>
                    <a:p>
                      <a:pPr marL="457200" indent="-457200">
                        <a:buFont typeface="+mj-lt"/>
                        <a:buAutoNum type="arabicPeriod" startAt="2"/>
                      </a:pPr>
                      <a:r>
                        <a:rPr lang="en-GB" sz="2400" b="0" kern="1200" dirty="0">
                          <a:solidFill>
                            <a:schemeClr val="tx1"/>
                          </a:solidFill>
                          <a:effectLst/>
                          <a:latin typeface="+mn-lt"/>
                          <a:ea typeface="+mn-ea"/>
                          <a:cs typeface="+mn-cs"/>
                        </a:rPr>
                        <a:t>How well did they convey the info?  Confidently, clearly, fluently, and accurately?</a:t>
                      </a:r>
                      <a:endParaRPr lang="en-GB" sz="2400" b="0" dirty="0"/>
                    </a:p>
                  </a:txBody>
                  <a:tcPr anchor="ctr">
                    <a:solidFill>
                      <a:srgbClr val="FCEFEE">
                        <a:alpha val="0"/>
                      </a:srgbClr>
                    </a:solidFill>
                  </a:tcPr>
                </a:tc>
                <a:tc>
                  <a:txBody>
                    <a:bodyPr/>
                    <a:lstStyle/>
                    <a:p>
                      <a:endParaRPr lang="en-GB" dirty="0"/>
                    </a:p>
                  </a:txBody>
                  <a:tcPr>
                    <a:solidFill>
                      <a:srgbClr val="FCEFEE">
                        <a:alpha val="0"/>
                      </a:srgbClr>
                    </a:solidFill>
                  </a:tcPr>
                </a:tc>
                <a:tc>
                  <a:txBody>
                    <a:bodyPr/>
                    <a:lstStyle/>
                    <a:p>
                      <a:pPr marL="0" lvl="0" indent="0">
                        <a:buFont typeface="Arial" panose="020B0604020202020204" pitchFamily="34" charset="0"/>
                        <a:buNone/>
                      </a:pPr>
                      <a:endParaRPr lang="en-GB" dirty="0"/>
                    </a:p>
                  </a:txBody>
                  <a:tcPr>
                    <a:solidFill>
                      <a:srgbClr val="FCEFEE">
                        <a:alpha val="0"/>
                      </a:srgbClr>
                    </a:solidFill>
                  </a:tcPr>
                </a:tc>
                <a:extLst>
                  <a:ext uri="{0D108BD9-81ED-4DB2-BD59-A6C34878D82A}">
                    <a16:rowId xmlns:a16="http://schemas.microsoft.com/office/drawing/2014/main" val="1531059233"/>
                  </a:ext>
                </a:extLst>
              </a:tr>
              <a:tr h="1572735">
                <a:tc>
                  <a:txBody>
                    <a:bodyPr/>
                    <a:lstStyle/>
                    <a:p>
                      <a:pPr marL="457200" indent="-457200">
                        <a:buFont typeface="+mj-lt"/>
                        <a:buAutoNum type="arabicPeriod" startAt="3"/>
                      </a:pPr>
                      <a:r>
                        <a:rPr lang="en-GB" sz="2400" kern="1200" dirty="0">
                          <a:solidFill>
                            <a:schemeClr val="tx1"/>
                          </a:solidFill>
                          <a:effectLst/>
                          <a:latin typeface="+mn-lt"/>
                          <a:ea typeface="+mn-ea"/>
                          <a:cs typeface="+mn-cs"/>
                        </a:rPr>
                        <a:t>How did they help others understand? How did they know they had understood?</a:t>
                      </a:r>
                      <a:endParaRPr lang="en-GB" sz="2400" b="0" dirty="0"/>
                    </a:p>
                  </a:txBody>
                  <a:tcPr anchor="ctr"/>
                </a:tc>
                <a:tc>
                  <a:txBody>
                    <a:bodyPr/>
                    <a:lstStyle/>
                    <a:p>
                      <a:endParaRPr lang="en-GB" dirty="0"/>
                    </a:p>
                  </a:txBody>
                  <a:tcPr/>
                </a:tc>
                <a:tc>
                  <a:txBody>
                    <a:bodyPr/>
                    <a:lstStyle/>
                    <a:p>
                      <a:pPr marL="0" indent="0">
                        <a:buFont typeface="Arial" panose="020B0604020202020204" pitchFamily="34" charset="0"/>
                        <a:buNone/>
                      </a:pPr>
                      <a:endParaRPr lang="en-GB" dirty="0"/>
                    </a:p>
                  </a:txBody>
                  <a:tcPr/>
                </a:tc>
                <a:extLst>
                  <a:ext uri="{0D108BD9-81ED-4DB2-BD59-A6C34878D82A}">
                    <a16:rowId xmlns:a16="http://schemas.microsoft.com/office/drawing/2014/main" val="3470812702"/>
                  </a:ext>
                </a:extLst>
              </a:tr>
            </a:tbl>
          </a:graphicData>
        </a:graphic>
      </p:graphicFrame>
      <p:pic>
        <p:nvPicPr>
          <p:cNvPr id="5" name="Graphic 4" descr="Badge Tick1 with solid fill">
            <a:extLst>
              <a:ext uri="{FF2B5EF4-FFF2-40B4-BE49-F238E27FC236}">
                <a16:creationId xmlns:a16="http://schemas.microsoft.com/office/drawing/2014/main" id="{A83F2F41-D2A7-E57B-66F6-9A8652EB193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999693" y="1948812"/>
            <a:ext cx="695632" cy="695632"/>
          </a:xfrm>
          <a:prstGeom prst="rect">
            <a:avLst/>
          </a:prstGeom>
        </p:spPr>
      </p:pic>
      <p:pic>
        <p:nvPicPr>
          <p:cNvPr id="6" name="Graphic 5" descr="Badge Tick1 with solid fill">
            <a:extLst>
              <a:ext uri="{FF2B5EF4-FFF2-40B4-BE49-F238E27FC236}">
                <a16:creationId xmlns:a16="http://schemas.microsoft.com/office/drawing/2014/main" id="{BC529128-3D04-9431-D8D1-F21616BFF2C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039101" y="4213557"/>
            <a:ext cx="695632" cy="695632"/>
          </a:xfrm>
          <a:prstGeom prst="rect">
            <a:avLst/>
          </a:prstGeom>
        </p:spPr>
      </p:pic>
      <p:pic>
        <p:nvPicPr>
          <p:cNvPr id="8" name="Graphic 7" descr="Badge Cross with solid fill">
            <a:extLst>
              <a:ext uri="{FF2B5EF4-FFF2-40B4-BE49-F238E27FC236}">
                <a16:creationId xmlns:a16="http://schemas.microsoft.com/office/drawing/2014/main" id="{ED0EA6EE-975C-4B9A-2FCA-C45E7C83C07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091694" y="5595579"/>
            <a:ext cx="738649" cy="738649"/>
          </a:xfrm>
          <a:prstGeom prst="rect">
            <a:avLst/>
          </a:prstGeom>
        </p:spPr>
      </p:pic>
      <p:sp>
        <p:nvSpPr>
          <p:cNvPr id="9" name="TextBox 8">
            <a:extLst>
              <a:ext uri="{FF2B5EF4-FFF2-40B4-BE49-F238E27FC236}">
                <a16:creationId xmlns:a16="http://schemas.microsoft.com/office/drawing/2014/main" id="{BE4AF1C7-581D-A25F-563F-8A2B39E29600}"/>
              </a:ext>
            </a:extLst>
          </p:cNvPr>
          <p:cNvSpPr txBox="1"/>
          <p:nvPr/>
        </p:nvSpPr>
        <p:spPr>
          <a:xfrm>
            <a:off x="6096000" y="1714500"/>
            <a:ext cx="5718464" cy="1938992"/>
          </a:xfrm>
          <a:prstGeom prst="rect">
            <a:avLst/>
          </a:prstGeom>
          <a:noFill/>
          <a:ln>
            <a:noFill/>
          </a:ln>
        </p:spPr>
        <p:txBody>
          <a:bodyPr wrap="square" rtlCol="0">
            <a:spAutoFit/>
          </a:bodyPr>
          <a:lstStyle/>
          <a:p>
            <a:pPr marL="285750" indent="-285750">
              <a:buFont typeface="Arial" panose="020B0604020202020204" pitchFamily="34" charset="0"/>
              <a:buChar char="•"/>
            </a:pPr>
            <a:r>
              <a:rPr lang="en-GB" sz="2400" dirty="0"/>
              <a:t>Most of the information included</a:t>
            </a:r>
          </a:p>
          <a:p>
            <a:pPr marL="285750" indent="-285750">
              <a:buFont typeface="Arial" panose="020B0604020202020204" pitchFamily="34" charset="0"/>
              <a:buChar char="•"/>
            </a:pPr>
            <a:r>
              <a:rPr lang="en-GB" sz="2400" dirty="0"/>
              <a:t>Missing: local guides @ €10 P.P.; Educational activities @ €10 P.P.; </a:t>
            </a:r>
          </a:p>
          <a:p>
            <a:pPr marL="285750" indent="-285750">
              <a:buFont typeface="Arial" panose="020B0604020202020204" pitchFamily="34" charset="0"/>
              <a:buChar char="•"/>
            </a:pPr>
            <a:r>
              <a:rPr lang="en-GB" sz="2400" dirty="0"/>
              <a:t>3</a:t>
            </a:r>
            <a:r>
              <a:rPr lang="en-GB" sz="2400" baseline="30000" dirty="0"/>
              <a:t>rd</a:t>
            </a:r>
            <a:r>
              <a:rPr lang="en-GB" sz="2400" dirty="0"/>
              <a:t> largest forest; visit city park</a:t>
            </a:r>
            <a:endParaRPr lang="en-GB" sz="2400" b="0" kern="1200" dirty="0">
              <a:solidFill>
                <a:schemeClr val="tx1"/>
              </a:solidFill>
              <a:effectLst/>
              <a:latin typeface="+mn-lt"/>
              <a:ea typeface="+mn-ea"/>
              <a:cs typeface="+mn-cs"/>
            </a:endParaRPr>
          </a:p>
          <a:p>
            <a:pPr marL="285750" indent="-285750">
              <a:buFont typeface="Arial" panose="020B0604020202020204" pitchFamily="34" charset="0"/>
              <a:buChar char="•"/>
            </a:pPr>
            <a:r>
              <a:rPr lang="en-GB" sz="2400" b="0" kern="1200" dirty="0">
                <a:solidFill>
                  <a:schemeClr val="tx1"/>
                </a:solidFill>
                <a:effectLst/>
                <a:latin typeface="+mn-lt"/>
                <a:ea typeface="+mn-ea"/>
                <a:cs typeface="+mn-cs"/>
              </a:rPr>
              <a:t>Wrong info: price €49, not €9</a:t>
            </a:r>
            <a:endParaRPr lang="en-GB" dirty="0"/>
          </a:p>
        </p:txBody>
      </p:sp>
      <p:sp>
        <p:nvSpPr>
          <p:cNvPr id="10" name="TextBox 9">
            <a:extLst>
              <a:ext uri="{FF2B5EF4-FFF2-40B4-BE49-F238E27FC236}">
                <a16:creationId xmlns:a16="http://schemas.microsoft.com/office/drawing/2014/main" id="{B007BE53-354E-1743-79A1-8EB833DCD8C9}"/>
              </a:ext>
            </a:extLst>
          </p:cNvPr>
          <p:cNvSpPr txBox="1"/>
          <p:nvPr/>
        </p:nvSpPr>
        <p:spPr>
          <a:xfrm>
            <a:off x="6171185" y="3674571"/>
            <a:ext cx="5570542" cy="1200329"/>
          </a:xfrm>
          <a:prstGeom prst="rect">
            <a:avLst/>
          </a:prstGeom>
          <a:noFill/>
        </p:spPr>
        <p:txBody>
          <a:bodyPr wrap="square" rtlCol="0">
            <a:spAutoFit/>
          </a:bodyPr>
          <a:lstStyle/>
          <a:p>
            <a:pPr marL="285750" lvl="0" indent="-285750">
              <a:buFont typeface="Arial" panose="020B0604020202020204" pitchFamily="34" charset="0"/>
              <a:buChar char="•"/>
            </a:pPr>
            <a:r>
              <a:rPr lang="en-GB" sz="2400" dirty="0"/>
              <a:t>E</a:t>
            </a:r>
            <a:r>
              <a:rPr lang="en-GB" sz="2400" kern="1200" dirty="0">
                <a:solidFill>
                  <a:schemeClr val="tx1"/>
                </a:solidFill>
                <a:effectLst/>
                <a:latin typeface="+mn-lt"/>
                <a:ea typeface="+mn-ea"/>
                <a:cs typeface="+mn-cs"/>
              </a:rPr>
              <a:t>asy to understand </a:t>
            </a:r>
          </a:p>
          <a:p>
            <a:pPr marL="285750" lvl="0" indent="-285750">
              <a:buFont typeface="Arial" panose="020B0604020202020204" pitchFamily="34" charset="0"/>
              <a:buChar char="•"/>
            </a:pPr>
            <a:r>
              <a:rPr lang="en-GB" sz="2400" kern="1200" dirty="0">
                <a:solidFill>
                  <a:schemeClr val="tx1"/>
                </a:solidFill>
                <a:effectLst/>
                <a:latin typeface="+mn-lt"/>
                <a:ea typeface="+mn-ea"/>
                <a:cs typeface="+mn-cs"/>
              </a:rPr>
              <a:t>Good, natural fluency</a:t>
            </a:r>
          </a:p>
          <a:p>
            <a:pPr marL="285750" indent="-285750">
              <a:buFont typeface="Arial" panose="020B0604020202020204" pitchFamily="34" charset="0"/>
              <a:buChar char="•"/>
            </a:pPr>
            <a:r>
              <a:rPr lang="en-GB" sz="2400" kern="1200" dirty="0">
                <a:solidFill>
                  <a:schemeClr val="tx1"/>
                </a:solidFill>
                <a:effectLst/>
                <a:latin typeface="+mn-lt"/>
                <a:ea typeface="+mn-ea"/>
                <a:cs typeface="+mn-cs"/>
              </a:rPr>
              <a:t>Accurate, no significant </a:t>
            </a:r>
            <a:r>
              <a:rPr lang="es-AR" sz="2400" kern="1200" dirty="0">
                <a:solidFill>
                  <a:schemeClr val="tx1"/>
                </a:solidFill>
                <a:effectLst/>
                <a:latin typeface="+mn-lt"/>
                <a:ea typeface="+mn-ea"/>
                <a:cs typeface="+mn-cs"/>
              </a:rPr>
              <a:t>errors</a:t>
            </a:r>
            <a:endParaRPr lang="en-GB" dirty="0"/>
          </a:p>
        </p:txBody>
      </p:sp>
      <p:sp>
        <p:nvSpPr>
          <p:cNvPr id="11" name="TextBox 10">
            <a:extLst>
              <a:ext uri="{FF2B5EF4-FFF2-40B4-BE49-F238E27FC236}">
                <a16:creationId xmlns:a16="http://schemas.microsoft.com/office/drawing/2014/main" id="{5C3ED826-7370-380F-8A62-0D78003E5ACE}"/>
              </a:ext>
            </a:extLst>
          </p:cNvPr>
          <p:cNvSpPr txBox="1"/>
          <p:nvPr/>
        </p:nvSpPr>
        <p:spPr>
          <a:xfrm>
            <a:off x="6162652" y="5159536"/>
            <a:ext cx="5651811" cy="1569660"/>
          </a:xfrm>
          <a:prstGeom prst="rect">
            <a:avLst/>
          </a:prstGeom>
          <a:noFill/>
          <a:ln>
            <a:noFill/>
          </a:ln>
        </p:spPr>
        <p:txBody>
          <a:bodyPr wrap="square" rtlCol="0">
            <a:spAutoFit/>
          </a:bodyPr>
          <a:lstStyle/>
          <a:p>
            <a:pPr marL="285750" indent="-285750">
              <a:buFont typeface="Arial" panose="020B0604020202020204" pitchFamily="34" charset="0"/>
              <a:buChar char="•"/>
            </a:pPr>
            <a:r>
              <a:rPr lang="en-GB" sz="2400" kern="1200" dirty="0">
                <a:solidFill>
                  <a:schemeClr val="tx1"/>
                </a:solidFill>
                <a:effectLst/>
              </a:rPr>
              <a:t>No interaction</a:t>
            </a:r>
          </a:p>
          <a:p>
            <a:pPr marL="285750" indent="-285750">
              <a:buFont typeface="Arial" panose="020B0604020202020204" pitchFamily="34" charset="0"/>
              <a:buChar char="•"/>
            </a:pPr>
            <a:r>
              <a:rPr lang="en-GB" sz="2400" dirty="0"/>
              <a:t>N</a:t>
            </a:r>
            <a:r>
              <a:rPr lang="en-GB" sz="2400" kern="1200" dirty="0">
                <a:solidFill>
                  <a:schemeClr val="tx1"/>
                </a:solidFill>
                <a:effectLst/>
              </a:rPr>
              <a:t>o evidence of others listening</a:t>
            </a:r>
          </a:p>
          <a:p>
            <a:pPr marL="285750" indent="-285750">
              <a:buFont typeface="Arial" panose="020B0604020202020204" pitchFamily="34" charset="0"/>
              <a:buChar char="•"/>
            </a:pPr>
            <a:r>
              <a:rPr lang="en-GB" sz="2400" kern="1200" dirty="0">
                <a:solidFill>
                  <a:schemeClr val="tx1"/>
                </a:solidFill>
                <a:effectLst/>
              </a:rPr>
              <a:t>No evidence of girls’ checking if the others have understood</a:t>
            </a:r>
            <a:endParaRPr lang="en-GB" sz="2400" dirty="0"/>
          </a:p>
        </p:txBody>
      </p:sp>
      <p:pic>
        <p:nvPicPr>
          <p:cNvPr id="13" name="Graphic 12" descr="Badge Cross with solid fill">
            <a:extLst>
              <a:ext uri="{FF2B5EF4-FFF2-40B4-BE49-F238E27FC236}">
                <a16:creationId xmlns:a16="http://schemas.microsoft.com/office/drawing/2014/main" id="{E777E796-E905-1A9F-AE41-4303F6C9052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091694" y="3035981"/>
            <a:ext cx="491186" cy="491186"/>
          </a:xfrm>
          <a:prstGeom prst="rect">
            <a:avLst/>
          </a:prstGeom>
        </p:spPr>
      </p:pic>
    </p:spTree>
    <p:extLst>
      <p:ext uri="{BB962C8B-B14F-4D97-AF65-F5344CB8AC3E}">
        <p14:creationId xmlns:p14="http://schemas.microsoft.com/office/powerpoint/2010/main" val="452035882"/>
      </p:ext>
    </p:extLst>
  </p:cSld>
  <p:clrMapOvr>
    <a:masterClrMapping/>
  </p:clrMapOvr>
  <mc:AlternateContent xmlns:mc="http://schemas.openxmlformats.org/markup-compatibility/2006" xmlns:p14="http://schemas.microsoft.com/office/powerpoint/2010/main">
    <mc:Choice Requires="p14">
      <p:transition spd="slow" p14:dur="2000" advTm="27012"/>
    </mc:Choice>
    <mc:Fallback xmlns="">
      <p:transition spd="slow" advTm="270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105B-8015-DEBB-3624-5CB2C88B0CBF}"/>
              </a:ext>
            </a:extLst>
          </p:cNvPr>
          <p:cNvSpPr>
            <a:spLocks noGrp="1"/>
          </p:cNvSpPr>
          <p:nvPr>
            <p:ph type="title"/>
          </p:nvPr>
        </p:nvSpPr>
        <p:spPr/>
        <p:txBody>
          <a:bodyPr/>
          <a:lstStyle/>
          <a:p>
            <a:r>
              <a:rPr lang="en-GB" dirty="0"/>
              <a:t>Mediation is interactive</a:t>
            </a:r>
          </a:p>
        </p:txBody>
      </p:sp>
      <p:grpSp>
        <p:nvGrpSpPr>
          <p:cNvPr id="12" name="Group 11">
            <a:extLst>
              <a:ext uri="{FF2B5EF4-FFF2-40B4-BE49-F238E27FC236}">
                <a16:creationId xmlns:a16="http://schemas.microsoft.com/office/drawing/2014/main" id="{76E75B87-DA10-9644-BE54-26190A9BD5F5}"/>
              </a:ext>
            </a:extLst>
          </p:cNvPr>
          <p:cNvGrpSpPr/>
          <p:nvPr/>
        </p:nvGrpSpPr>
        <p:grpSpPr>
          <a:xfrm>
            <a:off x="35987" y="1866353"/>
            <a:ext cx="12120026" cy="2351470"/>
            <a:chOff x="35987" y="2258239"/>
            <a:chExt cx="12120026" cy="2351470"/>
          </a:xfrm>
        </p:grpSpPr>
        <p:pic>
          <p:nvPicPr>
            <p:cNvPr id="5" name="Graphic 2" descr="Document with solid fill">
              <a:extLst>
                <a:ext uri="{FF2B5EF4-FFF2-40B4-BE49-F238E27FC236}">
                  <a16:creationId xmlns:a16="http://schemas.microsoft.com/office/drawing/2014/main" id="{99064883-35CC-3F75-8A34-E90AF1A3D4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5987" y="2918713"/>
              <a:ext cx="1605592" cy="1690996"/>
            </a:xfrm>
            <a:prstGeom prst="rect">
              <a:avLst/>
            </a:prstGeom>
          </p:spPr>
        </p:pic>
        <p:pic>
          <p:nvPicPr>
            <p:cNvPr id="6" name="Graphic 5" descr="Female Profile with solid fill">
              <a:extLst>
                <a:ext uri="{FF2B5EF4-FFF2-40B4-BE49-F238E27FC236}">
                  <a16:creationId xmlns:a16="http://schemas.microsoft.com/office/drawing/2014/main" id="{C2C2A325-E26E-03D2-9289-C0CB78FB05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653179" y="2759884"/>
              <a:ext cx="1712069" cy="1803136"/>
            </a:xfrm>
            <a:prstGeom prst="rect">
              <a:avLst/>
            </a:prstGeom>
          </p:spPr>
        </p:pic>
        <p:pic>
          <p:nvPicPr>
            <p:cNvPr id="7" name="Graphic 17" descr="Male profile with solid fill">
              <a:extLst>
                <a:ext uri="{FF2B5EF4-FFF2-40B4-BE49-F238E27FC236}">
                  <a16:creationId xmlns:a16="http://schemas.microsoft.com/office/drawing/2014/main" id="{251E9628-5D32-A8DF-B9AF-96C06EDEC1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284631" y="2595164"/>
              <a:ext cx="1871382" cy="1970924"/>
            </a:xfrm>
            <a:prstGeom prst="rect">
              <a:avLst/>
            </a:prstGeom>
          </p:spPr>
        </p:pic>
        <p:sp>
          <p:nvSpPr>
            <p:cNvPr id="8" name="Arrow: Right 3">
              <a:extLst>
                <a:ext uri="{FF2B5EF4-FFF2-40B4-BE49-F238E27FC236}">
                  <a16:creationId xmlns:a16="http://schemas.microsoft.com/office/drawing/2014/main" id="{F8FBB77C-6081-F20A-8A5A-8CD7FB1650FB}"/>
                </a:ext>
              </a:extLst>
            </p:cNvPr>
            <p:cNvSpPr>
              <a:spLocks noChangeArrowheads="1"/>
            </p:cNvSpPr>
            <p:nvPr/>
          </p:nvSpPr>
          <p:spPr bwMode="auto">
            <a:xfrm>
              <a:off x="2160675" y="2258239"/>
              <a:ext cx="2085293" cy="954101"/>
            </a:xfrm>
            <a:prstGeom prst="rightArrow">
              <a:avLst>
                <a:gd name="adj1" fmla="val 50000"/>
                <a:gd name="adj2" fmla="val 49998"/>
              </a:avLst>
            </a:prstGeom>
            <a:solidFill>
              <a:srgbClr val="4472C4"/>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AR" altLang="en-US" sz="2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Language</a:t>
              </a:r>
              <a:endParaRPr kumimoji="0" lang="es-AR" altLang="en-US" sz="3600" b="0" i="0" u="none" strike="noStrike" cap="none" normalizeH="0" baseline="0" dirty="0">
                <a:ln>
                  <a:noFill/>
                </a:ln>
                <a:solidFill>
                  <a:schemeClr val="bg1"/>
                </a:solidFill>
                <a:effectLst/>
                <a:latin typeface="Arial" panose="020B0604020202020204" pitchFamily="34" charset="0"/>
              </a:endParaRPr>
            </a:p>
          </p:txBody>
        </p:sp>
        <p:sp>
          <p:nvSpPr>
            <p:cNvPr id="9" name="Arrow: Left-Right 4">
              <a:extLst>
                <a:ext uri="{FF2B5EF4-FFF2-40B4-BE49-F238E27FC236}">
                  <a16:creationId xmlns:a16="http://schemas.microsoft.com/office/drawing/2014/main" id="{658AF3B7-4D5A-46F0-672B-1050F0FCD07D}"/>
                </a:ext>
              </a:extLst>
            </p:cNvPr>
            <p:cNvSpPr>
              <a:spLocks noChangeArrowheads="1"/>
            </p:cNvSpPr>
            <p:nvPr/>
          </p:nvSpPr>
          <p:spPr bwMode="auto">
            <a:xfrm>
              <a:off x="6705131" y="2279111"/>
              <a:ext cx="3120065" cy="912355"/>
            </a:xfrm>
            <a:prstGeom prst="leftRightArrow">
              <a:avLst>
                <a:gd name="adj1" fmla="val 50000"/>
                <a:gd name="adj2" fmla="val 50000"/>
              </a:avLst>
            </a:prstGeom>
            <a:solidFill>
              <a:srgbClr val="4472C4"/>
            </a:solidFill>
            <a:ln w="12700">
              <a:solidFill>
                <a:srgbClr val="09101D"/>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AR" altLang="en-US" sz="2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Mediation</a:t>
              </a:r>
              <a:endParaRPr kumimoji="0" lang="es-AR" altLang="en-US" sz="3600" b="0" i="0" u="none" strike="noStrike" cap="none" normalizeH="0" baseline="0" dirty="0">
                <a:ln>
                  <a:noFill/>
                </a:ln>
                <a:solidFill>
                  <a:schemeClr val="bg1"/>
                </a:solidFill>
                <a:effectLst/>
                <a:latin typeface="Arial" panose="020B0604020202020204" pitchFamily="34" charset="0"/>
              </a:endParaRPr>
            </a:p>
          </p:txBody>
        </p:sp>
        <p:sp>
          <p:nvSpPr>
            <p:cNvPr id="10" name="Text Box 1">
              <a:extLst>
                <a:ext uri="{FF2B5EF4-FFF2-40B4-BE49-F238E27FC236}">
                  <a16:creationId xmlns:a16="http://schemas.microsoft.com/office/drawing/2014/main" id="{4677D26B-1E48-6708-D866-28D6EAAE70CA}"/>
                </a:ext>
              </a:extLst>
            </p:cNvPr>
            <p:cNvSpPr txBox="1">
              <a:spLocks noChangeArrowheads="1"/>
            </p:cNvSpPr>
            <p:nvPr/>
          </p:nvSpPr>
          <p:spPr bwMode="auto">
            <a:xfrm>
              <a:off x="6365248" y="3328599"/>
              <a:ext cx="4101559" cy="954106"/>
            </a:xfrm>
            <a:prstGeom prst="rect">
              <a:avLst/>
            </a:prstGeom>
            <a:solidFill>
              <a:srgbClr val="FFF2CC"/>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 can’t understand the text without her. She helps him understand. It is an interactive process.</a:t>
              </a:r>
              <a:endParaRPr kumimoji="0" lang="en-GB" altLang="en-US" sz="4400" b="0" i="0" u="none" strike="noStrike" cap="none" normalizeH="0" baseline="0" dirty="0">
                <a:ln>
                  <a:noFill/>
                </a:ln>
                <a:solidFill>
                  <a:schemeClr val="tx1"/>
                </a:solidFill>
                <a:effectLst/>
                <a:latin typeface="Arial" panose="020B0604020202020204" pitchFamily="34" charset="0"/>
              </a:endParaRPr>
            </a:p>
          </p:txBody>
        </p:sp>
        <p:sp>
          <p:nvSpPr>
            <p:cNvPr id="11" name="Text Box 2">
              <a:extLst>
                <a:ext uri="{FF2B5EF4-FFF2-40B4-BE49-F238E27FC236}">
                  <a16:creationId xmlns:a16="http://schemas.microsoft.com/office/drawing/2014/main" id="{E427B1C6-E9DE-7A38-95E5-EDEB0BF81444}"/>
                </a:ext>
              </a:extLst>
            </p:cNvPr>
            <p:cNvSpPr txBox="1">
              <a:spLocks noChangeArrowheads="1"/>
            </p:cNvSpPr>
            <p:nvPr/>
          </p:nvSpPr>
          <p:spPr bwMode="auto">
            <a:xfrm>
              <a:off x="1746415" y="3317844"/>
              <a:ext cx="2760892" cy="954101"/>
            </a:xfrm>
            <a:prstGeom prst="rect">
              <a:avLst/>
            </a:prstGeom>
            <a:solidFill>
              <a:schemeClr val="accent4">
                <a:lumMod val="20000"/>
                <a:lumOff val="80000"/>
              </a:schemeClr>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She can understand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text.</a:t>
              </a:r>
              <a:endParaRPr kumimoji="0" lang="en-GB" altLang="en-US" sz="4000" b="0" i="0" u="none" strike="noStrike" cap="none" normalizeH="0" baseline="0" dirty="0">
                <a:ln>
                  <a:noFill/>
                </a:ln>
                <a:solidFill>
                  <a:schemeClr val="tx1"/>
                </a:solidFill>
                <a:effectLst/>
                <a:latin typeface="Arial" panose="020B0604020202020204" pitchFamily="34" charset="0"/>
              </a:endParaRPr>
            </a:p>
          </p:txBody>
        </p:sp>
      </p:grpSp>
      <p:sp>
        <p:nvSpPr>
          <p:cNvPr id="13" name="TextBox 12">
            <a:extLst>
              <a:ext uri="{FF2B5EF4-FFF2-40B4-BE49-F238E27FC236}">
                <a16:creationId xmlns:a16="http://schemas.microsoft.com/office/drawing/2014/main" id="{CB46CEDE-AAF5-C501-468A-AE1B895B099C}"/>
              </a:ext>
            </a:extLst>
          </p:cNvPr>
          <p:cNvSpPr txBox="1"/>
          <p:nvPr/>
        </p:nvSpPr>
        <p:spPr>
          <a:xfrm>
            <a:off x="6403151" y="4436377"/>
            <a:ext cx="4700279" cy="461665"/>
          </a:xfrm>
          <a:prstGeom prst="rect">
            <a:avLst/>
          </a:prstGeom>
          <a:noFill/>
        </p:spPr>
        <p:txBody>
          <a:bodyPr wrap="square" rtlCol="0">
            <a:spAutoFit/>
          </a:bodyPr>
          <a:lstStyle/>
          <a:p>
            <a:pPr marL="342900" indent="-342900">
              <a:buFont typeface="Arial" panose="020B0604020202020204" pitchFamily="34" charset="0"/>
              <a:buChar char="•"/>
            </a:pPr>
            <a:r>
              <a:rPr lang="en-GB" sz="2400" dirty="0"/>
              <a:t>She can help him by ….</a:t>
            </a:r>
          </a:p>
        </p:txBody>
      </p:sp>
      <p:sp>
        <p:nvSpPr>
          <p:cNvPr id="15" name="TextBox 14">
            <a:extLst>
              <a:ext uri="{FF2B5EF4-FFF2-40B4-BE49-F238E27FC236}">
                <a16:creationId xmlns:a16="http://schemas.microsoft.com/office/drawing/2014/main" id="{2A8B16CB-B565-5FA6-983E-197D4E6BA5EA}"/>
              </a:ext>
            </a:extLst>
          </p:cNvPr>
          <p:cNvSpPr txBox="1"/>
          <p:nvPr/>
        </p:nvSpPr>
        <p:spPr>
          <a:xfrm>
            <a:off x="6403151" y="4979150"/>
            <a:ext cx="5083866" cy="461665"/>
          </a:xfrm>
          <a:prstGeom prst="rect">
            <a:avLst/>
          </a:prstGeom>
          <a:noFill/>
        </p:spPr>
        <p:txBody>
          <a:bodyPr wrap="square">
            <a:spAutoFit/>
          </a:bodyPr>
          <a:lstStyle/>
          <a:p>
            <a:pPr marL="342900" indent="-342900">
              <a:buFont typeface="Arial" panose="020B0604020202020204" pitchFamily="34" charset="0"/>
              <a:buChar char="•"/>
            </a:pPr>
            <a:r>
              <a:rPr lang="en-GB" sz="2400" dirty="0"/>
              <a:t>He can help her to help him by ….</a:t>
            </a:r>
          </a:p>
        </p:txBody>
      </p:sp>
    </p:spTree>
    <p:extLst>
      <p:ext uri="{BB962C8B-B14F-4D97-AF65-F5344CB8AC3E}">
        <p14:creationId xmlns:p14="http://schemas.microsoft.com/office/powerpoint/2010/main" val="4068022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F5F7EA2-7CDA-D225-0809-A6F597E0AA32}"/>
              </a:ext>
            </a:extLst>
          </p:cNvPr>
          <p:cNvSpPr/>
          <p:nvPr/>
        </p:nvSpPr>
        <p:spPr>
          <a:xfrm>
            <a:off x="10702941" y="353683"/>
            <a:ext cx="968599" cy="1276709"/>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uilding with a tower and a pond&#10;&#10;Description automatically generated">
            <a:extLst>
              <a:ext uri="{FF2B5EF4-FFF2-40B4-BE49-F238E27FC236}">
                <a16:creationId xmlns:a16="http://schemas.microsoft.com/office/drawing/2014/main" id="{55033C93-B818-83FA-17CC-28C40C395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7380" y="-1"/>
            <a:ext cx="3810000" cy="2381250"/>
          </a:xfrm>
          <a:prstGeom prst="rect">
            <a:avLst/>
          </a:prstGeom>
        </p:spPr>
      </p:pic>
      <p:sp>
        <p:nvSpPr>
          <p:cNvPr id="8" name="TextBox 7">
            <a:extLst>
              <a:ext uri="{FF2B5EF4-FFF2-40B4-BE49-F238E27FC236}">
                <a16:creationId xmlns:a16="http://schemas.microsoft.com/office/drawing/2014/main" id="{A2054353-D828-1A76-9F84-4FA9FA8131C1}"/>
              </a:ext>
            </a:extLst>
          </p:cNvPr>
          <p:cNvSpPr txBox="1"/>
          <p:nvPr/>
        </p:nvSpPr>
        <p:spPr>
          <a:xfrm>
            <a:off x="8417380" y="2395786"/>
            <a:ext cx="3774620" cy="461665"/>
          </a:xfrm>
          <a:prstGeom prst="rect">
            <a:avLst/>
          </a:prstGeom>
          <a:noFill/>
          <a:ln>
            <a:noFill/>
          </a:ln>
        </p:spPr>
        <p:txBody>
          <a:bodyPr wrap="square">
            <a:spAutoFit/>
          </a:bodyPr>
          <a:lstStyle/>
          <a:p>
            <a:pPr algn="ctr" fontAlgn="base"/>
            <a:r>
              <a:rPr lang="en-GB" sz="2400" u="sng" dirty="0" err="1">
                <a:solidFill>
                  <a:schemeClr val="accent1"/>
                </a:solidFill>
                <a:effectLst/>
                <a:latin typeface="Calibri Light" panose="020F0302020204030204" pitchFamily="34" charset="0"/>
                <a:ea typeface="Cambria" panose="02040503050406030204" pitchFamily="18" charset="0"/>
                <a:cs typeface="Aptos" panose="020B0004020202020204" pitchFamily="34" charset="0"/>
              </a:rPr>
              <a:t>Panemunė</a:t>
            </a:r>
            <a:r>
              <a:rPr lang="en-GB" sz="2400" u="sng" dirty="0">
                <a:solidFill>
                  <a:schemeClr val="accent1"/>
                </a:solidFill>
                <a:effectLst/>
                <a:latin typeface="Calibri Light" panose="020F0302020204030204" pitchFamily="34" charset="0"/>
                <a:ea typeface="Cambria" panose="02040503050406030204" pitchFamily="18" charset="0"/>
                <a:cs typeface="Aptos" panose="020B0004020202020204" pitchFamily="34" charset="0"/>
              </a:rPr>
              <a:t> Castle Road</a:t>
            </a:r>
            <a:endParaRPr lang="en-GB" sz="2400" u="sng" dirty="0">
              <a:solidFill>
                <a:schemeClr val="accent1"/>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 name="Picture 9" descr="A close-up of a group of cupcakes&#10;&#10;Description automatically generated">
            <a:extLst>
              <a:ext uri="{FF2B5EF4-FFF2-40B4-BE49-F238E27FC236}">
                <a16:creationId xmlns:a16="http://schemas.microsoft.com/office/drawing/2014/main" id="{95064628-0DEB-372D-0E82-4221CF4621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44" y="4383107"/>
            <a:ext cx="3810000" cy="2459654"/>
          </a:xfrm>
          <a:prstGeom prst="rect">
            <a:avLst/>
          </a:prstGeom>
        </p:spPr>
      </p:pic>
      <p:sp>
        <p:nvSpPr>
          <p:cNvPr id="12" name="TextBox 11">
            <a:extLst>
              <a:ext uri="{FF2B5EF4-FFF2-40B4-BE49-F238E27FC236}">
                <a16:creationId xmlns:a16="http://schemas.microsoft.com/office/drawing/2014/main" id="{EC73979F-64E6-A606-4A1D-6C36DB8A179D}"/>
              </a:ext>
            </a:extLst>
          </p:cNvPr>
          <p:cNvSpPr txBox="1"/>
          <p:nvPr/>
        </p:nvSpPr>
        <p:spPr>
          <a:xfrm>
            <a:off x="-17738" y="3429001"/>
            <a:ext cx="3792357" cy="830997"/>
          </a:xfrm>
          <a:prstGeom prst="rect">
            <a:avLst/>
          </a:prstGeom>
          <a:noFill/>
          <a:ln>
            <a:noFill/>
          </a:ln>
        </p:spPr>
        <p:txBody>
          <a:bodyPr wrap="square">
            <a:spAutoFit/>
          </a:bodyPr>
          <a:lstStyle/>
          <a:p>
            <a:pPr algn="ctr" fontAlgn="base"/>
            <a:r>
              <a:rPr lang="en-GB" sz="2400" u="sng" dirty="0">
                <a:solidFill>
                  <a:schemeClr val="accent1"/>
                </a:solidFill>
                <a:latin typeface="Calibri Light" panose="020F0302020204030204" pitchFamily="34" charset="0"/>
                <a:ea typeface="Calibri Light" panose="020F0302020204030204" pitchFamily="34" charset="0"/>
                <a:cs typeface="Calibri Light" panose="020F0302020204030204" pitchFamily="34" charset="0"/>
              </a:rPr>
              <a:t>Sweet </a:t>
            </a:r>
            <a:r>
              <a:rPr lang="en-GB" sz="2400" u="sng" dirty="0" err="1">
                <a:solidFill>
                  <a:schemeClr val="accent1"/>
                </a:solidFill>
                <a:latin typeface="Calibri Light" panose="020F0302020204030204" pitchFamily="34" charset="0"/>
                <a:ea typeface="Calibri Light" panose="020F0302020204030204" pitchFamily="34" charset="0"/>
                <a:cs typeface="Calibri Light" panose="020F0302020204030204" pitchFamily="34" charset="0"/>
              </a:rPr>
              <a:t>Šiauliai</a:t>
            </a:r>
            <a:r>
              <a:rPr lang="en-GB" sz="2400" u="sng" dirty="0">
                <a:solidFill>
                  <a:schemeClr val="accent1"/>
                </a:solidFill>
                <a:latin typeface="Calibri Light" panose="020F0302020204030204" pitchFamily="34" charset="0"/>
                <a:ea typeface="Calibri Light" panose="020F0302020204030204" pitchFamily="34" charset="0"/>
                <a:cs typeface="Calibri Light" panose="020F0302020204030204" pitchFamily="34" charset="0"/>
              </a:rPr>
              <a:t> and </a:t>
            </a:r>
          </a:p>
          <a:p>
            <a:pPr algn="ctr" fontAlgn="base"/>
            <a:r>
              <a:rPr lang="en-GB" sz="2400" u="sng" dirty="0">
                <a:solidFill>
                  <a:schemeClr val="accent1"/>
                </a:solidFill>
                <a:latin typeface="Calibri Light" panose="020F0302020204030204" pitchFamily="34" charset="0"/>
                <a:ea typeface="Calibri Light" panose="020F0302020204030204" pitchFamily="34" charset="0"/>
                <a:cs typeface="Calibri Light" panose="020F0302020204030204" pitchFamily="34" charset="0"/>
              </a:rPr>
              <a:t>city stories</a:t>
            </a:r>
            <a:endParaRPr lang="en-GB" sz="2400" i="0" u="sng" dirty="0">
              <a:solidFill>
                <a:schemeClr val="accent1"/>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1" name="Picture 20" descr="A building in a city&#10;&#10;Description automatically generated">
            <a:extLst>
              <a:ext uri="{FF2B5EF4-FFF2-40B4-BE49-F238E27FC236}">
                <a16:creationId xmlns:a16="http://schemas.microsoft.com/office/drawing/2014/main" id="{C1BE17EC-1B22-61BB-3458-067620AD5A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9141" y="4261580"/>
            <a:ext cx="3810000" cy="2581181"/>
          </a:xfrm>
          <a:prstGeom prst="rect">
            <a:avLst/>
          </a:prstGeom>
        </p:spPr>
      </p:pic>
      <p:sp>
        <p:nvSpPr>
          <p:cNvPr id="25" name="TextBox 24">
            <a:extLst>
              <a:ext uri="{FF2B5EF4-FFF2-40B4-BE49-F238E27FC236}">
                <a16:creationId xmlns:a16="http://schemas.microsoft.com/office/drawing/2014/main" id="{CB54CC9C-B9A5-5247-E70F-8417BBEEF843}"/>
              </a:ext>
            </a:extLst>
          </p:cNvPr>
          <p:cNvSpPr txBox="1"/>
          <p:nvPr/>
        </p:nvSpPr>
        <p:spPr>
          <a:xfrm>
            <a:off x="8376784" y="3276423"/>
            <a:ext cx="3792357" cy="830997"/>
          </a:xfrm>
          <a:prstGeom prst="rect">
            <a:avLst/>
          </a:prstGeom>
          <a:noFill/>
        </p:spPr>
        <p:txBody>
          <a:bodyPr wrap="square">
            <a:spAutoFit/>
          </a:bodyPr>
          <a:lstStyle/>
          <a:p>
            <a:pPr algn="ctr" fontAlgn="base"/>
            <a:r>
              <a:rPr lang="en-GB" sz="2400" i="0" u="sng" dirty="0">
                <a:solidFill>
                  <a:srgbClr val="0070C0"/>
                </a:solidFill>
                <a:effectLst/>
                <a:latin typeface="Calibri Light" panose="020F0302020204030204" pitchFamily="34" charset="0"/>
                <a:ea typeface="Calibri Light" panose="020F0302020204030204" pitchFamily="34" charset="0"/>
                <a:cs typeface="Calibri Light" panose="020F0302020204030204" pitchFamily="34" charset="0"/>
              </a:rPr>
              <a:t>Basketball Museum in </a:t>
            </a:r>
            <a:r>
              <a:rPr lang="en-GB" sz="2400" i="0" u="sng" dirty="0" err="1">
                <a:solidFill>
                  <a:srgbClr val="0070C0"/>
                </a:solidFill>
                <a:effectLst/>
                <a:latin typeface="Calibri Light" panose="020F0302020204030204" pitchFamily="34" charset="0"/>
                <a:ea typeface="Calibri Light" panose="020F0302020204030204" pitchFamily="34" charset="0"/>
                <a:cs typeface="Calibri Light" panose="020F0302020204030204" pitchFamily="34" charset="0"/>
              </a:rPr>
              <a:t>Joniškis</a:t>
            </a:r>
            <a:r>
              <a:rPr lang="en-GB" sz="2400" i="0" u="sng" dirty="0">
                <a:solidFill>
                  <a:srgbClr val="0070C0"/>
                </a:solidFill>
                <a:effectLst/>
                <a:latin typeface="Calibri Light" panose="020F0302020204030204" pitchFamily="34" charset="0"/>
                <a:ea typeface="Calibri Light" panose="020F0302020204030204" pitchFamily="34" charset="0"/>
                <a:cs typeface="Calibri Light" panose="020F0302020204030204" pitchFamily="34" charset="0"/>
              </a:rPr>
              <a:t> </a:t>
            </a:r>
          </a:p>
        </p:txBody>
      </p:sp>
      <p:sp>
        <p:nvSpPr>
          <p:cNvPr id="27" name="TextBox 26">
            <a:extLst>
              <a:ext uri="{FF2B5EF4-FFF2-40B4-BE49-F238E27FC236}">
                <a16:creationId xmlns:a16="http://schemas.microsoft.com/office/drawing/2014/main" id="{B52C2CCA-8CD0-0272-AB7A-0068E3923C33}"/>
              </a:ext>
            </a:extLst>
          </p:cNvPr>
          <p:cNvSpPr txBox="1"/>
          <p:nvPr/>
        </p:nvSpPr>
        <p:spPr>
          <a:xfrm>
            <a:off x="3929449" y="3429000"/>
            <a:ext cx="4429598" cy="954107"/>
          </a:xfrm>
          <a:prstGeom prst="rect">
            <a:avLst/>
          </a:prstGeom>
          <a:noFill/>
        </p:spPr>
        <p:txBody>
          <a:bodyPr wrap="square">
            <a:spAutoFit/>
          </a:bodyPr>
          <a:lstStyle/>
          <a:p>
            <a:pPr algn="ctr" fontAlgn="base"/>
            <a:r>
              <a:rPr lang="en-GB" sz="2800" b="1" i="0" dirty="0">
                <a:solidFill>
                  <a:schemeClr val="accent6">
                    <a:lumMod val="50000"/>
                  </a:schemeClr>
                </a:solidFill>
                <a:effectLst/>
                <a:latin typeface="Rockwell" panose="02060603020205020403" pitchFamily="18" charset="0"/>
                <a:ea typeface="Calibri Light" panose="020F0302020204030204" pitchFamily="34" charset="0"/>
                <a:cs typeface="Calibri Light" panose="020F0302020204030204" pitchFamily="34" charset="0"/>
              </a:rPr>
              <a:t>By bus in Lithuania: trips for schoolchildren</a:t>
            </a:r>
          </a:p>
        </p:txBody>
      </p:sp>
      <p:pic>
        <p:nvPicPr>
          <p:cNvPr id="29" name="Picture 28" descr="A green text on a black background&#10;&#10;Description automatically generated">
            <a:extLst>
              <a:ext uri="{FF2B5EF4-FFF2-40B4-BE49-F238E27FC236}">
                <a16:creationId xmlns:a16="http://schemas.microsoft.com/office/drawing/2014/main" id="{41356DC3-3CC0-CCBE-2221-7AF87D43B6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2262" y="2321333"/>
            <a:ext cx="4582118" cy="985157"/>
          </a:xfrm>
          <a:prstGeom prst="rect">
            <a:avLst/>
          </a:prstGeom>
        </p:spPr>
      </p:pic>
      <p:grpSp>
        <p:nvGrpSpPr>
          <p:cNvPr id="15" name="Group 14">
            <a:extLst>
              <a:ext uri="{FF2B5EF4-FFF2-40B4-BE49-F238E27FC236}">
                <a16:creationId xmlns:a16="http://schemas.microsoft.com/office/drawing/2014/main" id="{CE87DE06-2D9A-E3B3-3D63-E471E36AD6FC}"/>
              </a:ext>
            </a:extLst>
          </p:cNvPr>
          <p:cNvGrpSpPr/>
          <p:nvPr/>
        </p:nvGrpSpPr>
        <p:grpSpPr>
          <a:xfrm>
            <a:off x="22859" y="19125"/>
            <a:ext cx="3810000" cy="2855520"/>
            <a:chOff x="22859" y="19125"/>
            <a:chExt cx="3810000" cy="2855520"/>
          </a:xfrm>
        </p:grpSpPr>
        <p:pic>
          <p:nvPicPr>
            <p:cNvPr id="5" name="Picture 4" descr="A house next to a lake&#10;&#10;Description automatically generated">
              <a:extLst>
                <a:ext uri="{FF2B5EF4-FFF2-40B4-BE49-F238E27FC236}">
                  <a16:creationId xmlns:a16="http://schemas.microsoft.com/office/drawing/2014/main" id="{54139BB7-0F3F-A096-455F-6C0FFC0CB0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59" y="19125"/>
              <a:ext cx="3810000" cy="2381250"/>
            </a:xfrm>
            <a:prstGeom prst="rect">
              <a:avLst/>
            </a:prstGeom>
          </p:spPr>
        </p:pic>
        <p:sp>
          <p:nvSpPr>
            <p:cNvPr id="13" name="TextBox 12">
              <a:extLst>
                <a:ext uri="{FF2B5EF4-FFF2-40B4-BE49-F238E27FC236}">
                  <a16:creationId xmlns:a16="http://schemas.microsoft.com/office/drawing/2014/main" id="{EE39301B-4F41-6605-FD28-ADA6624CED17}"/>
                </a:ext>
              </a:extLst>
            </p:cNvPr>
            <p:cNvSpPr txBox="1"/>
            <p:nvPr/>
          </p:nvSpPr>
          <p:spPr>
            <a:xfrm>
              <a:off x="22859" y="2412980"/>
              <a:ext cx="3810000" cy="461665"/>
            </a:xfrm>
            <a:prstGeom prst="rect">
              <a:avLst/>
            </a:prstGeom>
            <a:noFill/>
          </p:spPr>
          <p:txBody>
            <a:bodyPr wrap="square">
              <a:spAutoFit/>
            </a:bodyPr>
            <a:lstStyle/>
            <a:p>
              <a:pPr algn="ctr" fontAlgn="base"/>
              <a:r>
                <a:rPr lang="en-GB" sz="2400" kern="1200" dirty="0" err="1">
                  <a:solidFill>
                    <a:srgbClr val="FFFFFF"/>
                  </a:solidFill>
                  <a:effectLst/>
                  <a:latin typeface="Calibri Light" panose="020F0302020204030204" pitchFamily="34" charset="0"/>
                  <a:ea typeface="Calibri Light" panose="020F0302020204030204" pitchFamily="34" charset="0"/>
                  <a:cs typeface="Aptos" panose="020B0004020202020204" pitchFamily="34" charset="0"/>
                  <a:hlinkClick r:id="rId9"/>
                </a:rPr>
                <a:t>Literat</a:t>
              </a:r>
              <a:r>
                <a:rPr lang="lt-LT" sz="2400" kern="1200" dirty="0">
                  <a:solidFill>
                    <a:srgbClr val="FFFFFF"/>
                  </a:solidFill>
                  <a:effectLst/>
                  <a:latin typeface="Calibri Light" panose="020F0302020204030204" pitchFamily="34" charset="0"/>
                  <a:ea typeface="Calibri Light" panose="020F0302020204030204" pitchFamily="34" charset="0"/>
                  <a:cs typeface="Aptos" panose="020B0004020202020204" pitchFamily="34" charset="0"/>
                  <a:hlinkClick r:id="rId9"/>
                </a:rPr>
                <a:t>ų </a:t>
              </a:r>
              <a:r>
                <a:rPr lang="en-GB" sz="2400" kern="1200" dirty="0" err="1">
                  <a:solidFill>
                    <a:srgbClr val="FFFFFF"/>
                  </a:solidFill>
                  <a:effectLst/>
                  <a:latin typeface="Calibri Light" panose="020F0302020204030204" pitchFamily="34" charset="0"/>
                  <a:ea typeface="Calibri Light" panose="020F0302020204030204" pitchFamily="34" charset="0"/>
                  <a:cs typeface="Aptos" panose="020B0004020202020204" pitchFamily="34" charset="0"/>
                  <a:hlinkClick r:id="rId9"/>
                </a:rPr>
                <a:t>Žemaitija</a:t>
              </a:r>
              <a:r>
                <a:rPr lang="en-GB" sz="2400" dirty="0">
                  <a:solidFill>
                    <a:srgbClr val="222222"/>
                  </a:solidFill>
                  <a:latin typeface="Calibri Light" panose="020F0302020204030204" pitchFamily="34" charset="0"/>
                  <a:ea typeface="Calibri Light" panose="020F0302020204030204" pitchFamily="34" charset="0"/>
                  <a:cs typeface="Calibri Light" panose="020F0302020204030204" pitchFamily="34" charset="0"/>
                </a:rPr>
                <a:t> </a:t>
              </a:r>
            </a:p>
          </p:txBody>
        </p:sp>
      </p:grpSp>
    </p:spTree>
    <p:custDataLst>
      <p:tags r:id="rId1"/>
    </p:custDataLst>
    <p:extLst>
      <p:ext uri="{BB962C8B-B14F-4D97-AF65-F5344CB8AC3E}">
        <p14:creationId xmlns:p14="http://schemas.microsoft.com/office/powerpoint/2010/main" val="1666701376"/>
      </p:ext>
    </p:extLst>
  </p:cSld>
  <p:clrMapOvr>
    <a:masterClrMapping/>
  </p:clrMapOvr>
  <mc:AlternateContent xmlns:mc="http://schemas.openxmlformats.org/markup-compatibility/2006" xmlns:p14="http://schemas.microsoft.com/office/powerpoint/2010/main">
    <mc:Choice Requires="p14">
      <p:transition spd="slow" p14:dur="2000" advTm="5863"/>
    </mc:Choice>
    <mc:Fallback xmlns="">
      <p:transition spd="slow" advTm="586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0591-CFFE-F2D0-738C-2E6C5C91D90E}"/>
              </a:ext>
            </a:extLst>
          </p:cNvPr>
          <p:cNvSpPr>
            <a:spLocks noGrp="1"/>
          </p:cNvSpPr>
          <p:nvPr>
            <p:ph type="title"/>
          </p:nvPr>
        </p:nvSpPr>
        <p:spPr>
          <a:xfrm>
            <a:off x="1924222" y="155651"/>
            <a:ext cx="10117608" cy="1325563"/>
          </a:xfrm>
        </p:spPr>
        <p:txBody>
          <a:bodyPr>
            <a:normAutofit/>
          </a:bodyPr>
          <a:lstStyle/>
          <a:p>
            <a:r>
              <a:rPr lang="en-GB" sz="4000" dirty="0"/>
              <a:t>Task 2: Create a fact sheet</a:t>
            </a:r>
          </a:p>
        </p:txBody>
      </p:sp>
      <p:sp>
        <p:nvSpPr>
          <p:cNvPr id="3" name="Content Placeholder 2">
            <a:extLst>
              <a:ext uri="{FF2B5EF4-FFF2-40B4-BE49-F238E27FC236}">
                <a16:creationId xmlns:a16="http://schemas.microsoft.com/office/drawing/2014/main" id="{0595BD4E-DCB6-B60F-1AA6-6A29AC8FCEE5}"/>
              </a:ext>
            </a:extLst>
          </p:cNvPr>
          <p:cNvSpPr>
            <a:spLocks noGrp="1"/>
          </p:cNvSpPr>
          <p:nvPr>
            <p:ph sz="half" idx="1"/>
          </p:nvPr>
        </p:nvSpPr>
        <p:spPr>
          <a:xfrm>
            <a:off x="692728" y="3585527"/>
            <a:ext cx="11105262" cy="3116822"/>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Working in groups of 4</a:t>
            </a:r>
            <a:endParaRPr kumimoji="0" lang="en-GB"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buClrTx/>
              <a:buSzTx/>
              <a:buNone/>
              <a:tabLst/>
              <a:defRPr/>
            </a:pPr>
            <a:r>
              <a:rPr kumimoji="0" lang="en-GB"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Brainstorm </a:t>
            </a:r>
          </a:p>
          <a:p>
            <a:pPr marL="514350" marR="0" lvl="0" indent="-514350" algn="l" defTabSz="914400" rtl="0" eaLnBrk="1" fontAlgn="auto" latinLnBrk="0" hangingPunct="1">
              <a:lnSpc>
                <a:spcPct val="100000"/>
              </a:lnSpc>
              <a:spcBef>
                <a:spcPts val="0"/>
              </a:spcBef>
              <a:buClrTx/>
              <a:buSzTx/>
              <a:buFontTx/>
              <a:buAutoNum type="arabicPeriod"/>
              <a:tabLst/>
              <a:defRPr/>
            </a:pPr>
            <a:r>
              <a:rPr kumimoji="0" lang="en-GB" b="0" i="0" u="none" strike="noStrike" kern="1200" cap="none" spc="0" normalizeH="0" baseline="0" noProof="0" dirty="0">
                <a:ln>
                  <a:noFill/>
                </a:ln>
                <a:solidFill>
                  <a:prstClr val="black"/>
                </a:solidFill>
                <a:effectLst/>
                <a:uLnTx/>
                <a:uFillTx/>
                <a:latin typeface="Calibri Light" panose="020F0302020204030204" pitchFamily="34" charset="0"/>
                <a:ea typeface="Calibri" panose="020F0502020204030204" pitchFamily="34" charset="0"/>
                <a:cs typeface="Calibri Light" panose="020F0302020204030204" pitchFamily="34" charset="0"/>
              </a:rPr>
              <a:t>what you already know about this destination</a:t>
            </a:r>
          </a:p>
          <a:p>
            <a:pPr marL="514350" marR="0" lvl="0" indent="-514350" algn="l" defTabSz="914400" rtl="0" eaLnBrk="1" fontAlgn="auto" latinLnBrk="0" hangingPunct="1">
              <a:lnSpc>
                <a:spcPct val="100000"/>
              </a:lnSpc>
              <a:spcBef>
                <a:spcPts val="0"/>
              </a:spcBef>
              <a:buClrTx/>
              <a:buSzTx/>
              <a:buFontTx/>
              <a:buAutoNum type="arabicPeriod"/>
              <a:tabLst/>
              <a:defRPr/>
            </a:pPr>
            <a:r>
              <a:rPr lang="en-GB"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what you’d like to </a:t>
            </a:r>
            <a:r>
              <a:rPr lang="en-GB" dirty="0" smtClean="0">
                <a:solidFill>
                  <a:prstClr val="black"/>
                </a:solidFill>
                <a:latin typeface="Calibri Light" panose="020F0302020204030204" pitchFamily="34" charset="0"/>
                <a:ea typeface="Calibri" panose="020F0502020204030204" pitchFamily="34" charset="0"/>
                <a:cs typeface="Calibri Light" panose="020F0302020204030204" pitchFamily="34" charset="0"/>
              </a:rPr>
              <a:t>know</a:t>
            </a:r>
            <a:endParaRPr lang="lt-LT" dirty="0" smtClean="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buClrTx/>
              <a:buSzTx/>
              <a:buNone/>
              <a:tabLst/>
              <a:defRPr/>
            </a:pPr>
            <a:endParaRPr lang="lt-LT" dirty="0" smtClean="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buClrTx/>
              <a:buSzTx/>
              <a:buNone/>
              <a:tabLst/>
              <a:defRPr/>
            </a:pPr>
            <a:r>
              <a:rPr lang="lt-LT" dirty="0" smtClean="0">
                <a:solidFill>
                  <a:prstClr val="black"/>
                </a:solidFill>
                <a:latin typeface="Calibri Light" panose="020F0302020204030204" pitchFamily="34" charset="0"/>
                <a:ea typeface="Calibri" panose="020F0502020204030204" pitchFamily="34" charset="0"/>
                <a:cs typeface="Calibri Light" panose="020F0302020204030204" pitchFamily="34" charset="0"/>
              </a:rPr>
              <a:t>G</a:t>
            </a:r>
            <a:r>
              <a:rPr lang="en-GB" dirty="0" smtClean="0">
                <a:solidFill>
                  <a:prstClr val="black"/>
                </a:solidFill>
                <a:latin typeface="Calibri Light" panose="020F0302020204030204" pitchFamily="34" charset="0"/>
                <a:ea typeface="Calibri" panose="020F0502020204030204" pitchFamily="34" charset="0"/>
                <a:cs typeface="Calibri Light" panose="020F0302020204030204" pitchFamily="34" charset="0"/>
              </a:rPr>
              <a:t>o </a:t>
            </a:r>
            <a:r>
              <a:rPr lang="en-GB"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online, read about the school trip and complete the table for discussion</a:t>
            </a:r>
          </a:p>
        </p:txBody>
      </p:sp>
      <p:sp>
        <p:nvSpPr>
          <p:cNvPr id="4" name="Rectangle 3">
            <a:extLst>
              <a:ext uri="{FF2B5EF4-FFF2-40B4-BE49-F238E27FC236}">
                <a16:creationId xmlns:a16="http://schemas.microsoft.com/office/drawing/2014/main" id="{41D994BF-B6F4-A31F-9204-B3CBB2054A3D}"/>
              </a:ext>
            </a:extLst>
          </p:cNvPr>
          <p:cNvSpPr/>
          <p:nvPr/>
        </p:nvSpPr>
        <p:spPr>
          <a:xfrm>
            <a:off x="10716322" y="341469"/>
            <a:ext cx="1081668"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02C8B6BB-3BA2-A0D0-D641-C7DB6DF2194E}"/>
              </a:ext>
            </a:extLst>
          </p:cNvPr>
          <p:cNvSpPr/>
          <p:nvPr/>
        </p:nvSpPr>
        <p:spPr>
          <a:xfrm>
            <a:off x="1546167" y="1560352"/>
            <a:ext cx="4549833" cy="868682"/>
          </a:xfrm>
          <a:prstGeom prst="roundRect">
            <a:avLst/>
          </a:prstGeom>
          <a:solidFill>
            <a:schemeClr val="accent6">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A. </a:t>
            </a:r>
            <a:r>
              <a:rPr lang="en-GB" sz="2400" i="0" dirty="0">
                <a:solidFill>
                  <a:srgbClr val="FFFFFF"/>
                </a:solidFill>
                <a:effectLst/>
                <a:ea typeface="Calibri Light" panose="020F0302020204030204" pitchFamily="34" charset="0"/>
                <a:cs typeface="Calibri Light" panose="020F0302020204030204" pitchFamily="34" charset="0"/>
              </a:rPr>
              <a:t>Literary </a:t>
            </a:r>
            <a:r>
              <a:rPr lang="en-GB" sz="2400" i="0" dirty="0" err="1">
                <a:solidFill>
                  <a:srgbClr val="FFFFFF"/>
                </a:solidFill>
                <a:effectLst/>
                <a:ea typeface="Calibri Light" panose="020F0302020204030204" pitchFamily="34" charset="0"/>
                <a:cs typeface="Calibri Light" panose="020F0302020204030204" pitchFamily="34" charset="0"/>
              </a:rPr>
              <a:t>Žemaitija</a:t>
            </a:r>
            <a:endParaRPr lang="en-GB" sz="2400" i="0" dirty="0">
              <a:solidFill>
                <a:srgbClr val="FFFFFF"/>
              </a:solidFill>
              <a:effectLst/>
              <a:ea typeface="Calibri Light" panose="020F0302020204030204" pitchFamily="34" charset="0"/>
              <a:cs typeface="Calibri Light" panose="020F0302020204030204" pitchFamily="34" charset="0"/>
            </a:endParaRPr>
          </a:p>
        </p:txBody>
      </p:sp>
      <p:sp>
        <p:nvSpPr>
          <p:cNvPr id="6" name="Rectangle: Rounded Corners 5">
            <a:extLst>
              <a:ext uri="{FF2B5EF4-FFF2-40B4-BE49-F238E27FC236}">
                <a16:creationId xmlns:a16="http://schemas.microsoft.com/office/drawing/2014/main" id="{9813E8D4-371B-41BE-3E8B-1E8BE1CBA2F5}"/>
              </a:ext>
            </a:extLst>
          </p:cNvPr>
          <p:cNvSpPr/>
          <p:nvPr/>
        </p:nvSpPr>
        <p:spPr>
          <a:xfrm>
            <a:off x="6227610" y="1560351"/>
            <a:ext cx="4628178" cy="868683"/>
          </a:xfrm>
          <a:prstGeom prst="roundRect">
            <a:avLst/>
          </a:prstGeom>
          <a:solidFill>
            <a:schemeClr val="accent5">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B. </a:t>
            </a:r>
            <a:r>
              <a:rPr lang="en-GB" sz="2400" dirty="0" err="1"/>
              <a:t>Panemun</a:t>
            </a:r>
            <a:r>
              <a:rPr lang="lt-LT" sz="2400" dirty="0"/>
              <a:t>ė</a:t>
            </a:r>
            <a:r>
              <a:rPr lang="en-GB" sz="2400" dirty="0"/>
              <a:t> Castle Road</a:t>
            </a:r>
          </a:p>
        </p:txBody>
      </p:sp>
      <p:sp>
        <p:nvSpPr>
          <p:cNvPr id="7" name="Rectangle: Rounded Corners 6">
            <a:extLst>
              <a:ext uri="{FF2B5EF4-FFF2-40B4-BE49-F238E27FC236}">
                <a16:creationId xmlns:a16="http://schemas.microsoft.com/office/drawing/2014/main" id="{8429C716-1E6E-51F4-9BCB-836B220CC3A9}"/>
              </a:ext>
            </a:extLst>
          </p:cNvPr>
          <p:cNvSpPr/>
          <p:nvPr/>
        </p:nvSpPr>
        <p:spPr>
          <a:xfrm>
            <a:off x="1546167" y="2587308"/>
            <a:ext cx="4549833" cy="841692"/>
          </a:xfrm>
          <a:prstGeom prst="roundRect">
            <a:avLst/>
          </a:prstGeom>
          <a:solidFill>
            <a:schemeClr val="accent3">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C. Sweet </a:t>
            </a:r>
            <a:r>
              <a:rPr lang="lt-LT" sz="2400" dirty="0"/>
              <a:t>Š</a:t>
            </a:r>
            <a:r>
              <a:rPr lang="en-GB" sz="2400" dirty="0" err="1"/>
              <a:t>iauliai</a:t>
            </a:r>
            <a:r>
              <a:rPr lang="en-GB" sz="2400" dirty="0"/>
              <a:t>  and city stories</a:t>
            </a:r>
          </a:p>
        </p:txBody>
      </p:sp>
      <p:sp>
        <p:nvSpPr>
          <p:cNvPr id="8" name="Rectangle: Rounded Corners 7">
            <a:extLst>
              <a:ext uri="{FF2B5EF4-FFF2-40B4-BE49-F238E27FC236}">
                <a16:creationId xmlns:a16="http://schemas.microsoft.com/office/drawing/2014/main" id="{54F5AA8B-C06C-FD79-AF7D-D1585C644AFB}"/>
              </a:ext>
            </a:extLst>
          </p:cNvPr>
          <p:cNvSpPr/>
          <p:nvPr/>
        </p:nvSpPr>
        <p:spPr>
          <a:xfrm>
            <a:off x="6244444" y="2585561"/>
            <a:ext cx="4628179" cy="843439"/>
          </a:xfrm>
          <a:prstGeom prst="roundRect">
            <a:avLst/>
          </a:prstGeom>
          <a:solidFill>
            <a:schemeClr val="accent4">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D. </a:t>
            </a:r>
            <a:r>
              <a:rPr lang="lt-LT" sz="2400" dirty="0"/>
              <a:t>Joniškis </a:t>
            </a:r>
            <a:r>
              <a:rPr lang="en-GB" sz="2400" dirty="0"/>
              <a:t>Basketball </a:t>
            </a:r>
            <a:r>
              <a:rPr lang="lt-LT" sz="2400" dirty="0"/>
              <a:t>M</a:t>
            </a:r>
            <a:r>
              <a:rPr lang="en-GB" sz="2400" dirty="0" err="1"/>
              <a:t>useum</a:t>
            </a:r>
            <a:endParaRPr lang="en-GB" sz="2400" dirty="0"/>
          </a:p>
        </p:txBody>
      </p:sp>
      <p:pic>
        <p:nvPicPr>
          <p:cNvPr id="12" name="Picture 11" descr="A black and white stopwatch with black text&#10;&#10;Description automatically generated">
            <a:extLst>
              <a:ext uri="{FF2B5EF4-FFF2-40B4-BE49-F238E27FC236}">
                <a16:creationId xmlns:a16="http://schemas.microsoft.com/office/drawing/2014/main" id="{26925902-1ED7-D243-1F54-37939BD43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102" y="234560"/>
            <a:ext cx="1486107" cy="1228896"/>
          </a:xfrm>
          <a:prstGeom prst="rect">
            <a:avLst/>
          </a:prstGeom>
        </p:spPr>
      </p:pic>
    </p:spTree>
    <p:extLst>
      <p:ext uri="{BB962C8B-B14F-4D97-AF65-F5344CB8AC3E}">
        <p14:creationId xmlns:p14="http://schemas.microsoft.com/office/powerpoint/2010/main" val="2374228844"/>
      </p:ext>
    </p:extLst>
  </p:cSld>
  <p:clrMapOvr>
    <a:masterClrMapping/>
  </p:clrMapOvr>
  <mc:AlternateContent xmlns:mc="http://schemas.openxmlformats.org/markup-compatibility/2006" xmlns:p14="http://schemas.microsoft.com/office/powerpoint/2010/main">
    <mc:Choice Requires="p14">
      <p:transition spd="slow" p14:dur="2000" advTm="23588"/>
    </mc:Choice>
    <mc:Fallback xmlns="">
      <p:transition spd="slow" advTm="2358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F5F7EA2-7CDA-D225-0809-A6F597E0AA32}"/>
              </a:ext>
            </a:extLst>
          </p:cNvPr>
          <p:cNvSpPr/>
          <p:nvPr/>
        </p:nvSpPr>
        <p:spPr>
          <a:xfrm>
            <a:off x="10702941" y="353683"/>
            <a:ext cx="968599" cy="1276709"/>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qr code on a white background&#10;&#10;Description automatically generated">
            <a:extLst>
              <a:ext uri="{FF2B5EF4-FFF2-40B4-BE49-F238E27FC236}">
                <a16:creationId xmlns:a16="http://schemas.microsoft.com/office/drawing/2014/main" id="{A38667F4-DE56-AECA-455C-882FEDADD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1615616"/>
            <a:ext cx="3626944" cy="3626944"/>
          </a:xfrm>
          <a:prstGeom prst="rect">
            <a:avLst/>
          </a:prstGeom>
        </p:spPr>
      </p:pic>
      <p:pic>
        <p:nvPicPr>
          <p:cNvPr id="6" name="Picture 5" descr="A building with a tower and a pond&#10;&#10;Description automatically generated">
            <a:extLst>
              <a:ext uri="{FF2B5EF4-FFF2-40B4-BE49-F238E27FC236}">
                <a16:creationId xmlns:a16="http://schemas.microsoft.com/office/drawing/2014/main" id="{55033C93-B818-83FA-17CC-28C40C3958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7380" y="-1"/>
            <a:ext cx="3810000" cy="2381250"/>
          </a:xfrm>
          <a:prstGeom prst="rect">
            <a:avLst/>
          </a:prstGeom>
        </p:spPr>
      </p:pic>
      <p:sp>
        <p:nvSpPr>
          <p:cNvPr id="8" name="TextBox 7">
            <a:extLst>
              <a:ext uri="{FF2B5EF4-FFF2-40B4-BE49-F238E27FC236}">
                <a16:creationId xmlns:a16="http://schemas.microsoft.com/office/drawing/2014/main" id="{A2054353-D828-1A76-9F84-4FA9FA8131C1}"/>
              </a:ext>
            </a:extLst>
          </p:cNvPr>
          <p:cNvSpPr txBox="1"/>
          <p:nvPr/>
        </p:nvSpPr>
        <p:spPr>
          <a:xfrm>
            <a:off x="8417380" y="2395786"/>
            <a:ext cx="3774620" cy="461665"/>
          </a:xfrm>
          <a:prstGeom prst="rect">
            <a:avLst/>
          </a:prstGeom>
          <a:noFill/>
          <a:ln>
            <a:noFill/>
          </a:ln>
        </p:spPr>
        <p:txBody>
          <a:bodyPr wrap="square">
            <a:spAutoFit/>
          </a:bodyPr>
          <a:lstStyle/>
          <a:p>
            <a:pPr algn="ctr" fontAlgn="base"/>
            <a:r>
              <a:rPr lang="en-GB" sz="2400" u="sng"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Panemun</a:t>
            </a:r>
            <a:r>
              <a:rPr lang="lt-LT" sz="2400" u="sng"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ė</a:t>
            </a:r>
            <a:r>
              <a:rPr lang="en-GB" sz="2400" u="sng"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Castle Road </a:t>
            </a:r>
          </a:p>
        </p:txBody>
      </p:sp>
      <p:pic>
        <p:nvPicPr>
          <p:cNvPr id="10" name="Picture 9" descr="A close-up of a group of cupcakes&#10;&#10;Description automatically generated">
            <a:extLst>
              <a:ext uri="{FF2B5EF4-FFF2-40B4-BE49-F238E27FC236}">
                <a16:creationId xmlns:a16="http://schemas.microsoft.com/office/drawing/2014/main" id="{95064628-0DEB-372D-0E82-4221CF4621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44" y="4461511"/>
            <a:ext cx="3810000" cy="2381250"/>
          </a:xfrm>
          <a:prstGeom prst="rect">
            <a:avLst/>
          </a:prstGeom>
        </p:spPr>
      </p:pic>
      <p:sp>
        <p:nvSpPr>
          <p:cNvPr id="12" name="TextBox 11">
            <a:extLst>
              <a:ext uri="{FF2B5EF4-FFF2-40B4-BE49-F238E27FC236}">
                <a16:creationId xmlns:a16="http://schemas.microsoft.com/office/drawing/2014/main" id="{EC73979F-64E6-A606-4A1D-6C36DB8A179D}"/>
              </a:ext>
            </a:extLst>
          </p:cNvPr>
          <p:cNvSpPr txBox="1"/>
          <p:nvPr/>
        </p:nvSpPr>
        <p:spPr>
          <a:xfrm>
            <a:off x="22859" y="3638341"/>
            <a:ext cx="4048398" cy="461665"/>
          </a:xfrm>
          <a:prstGeom prst="rect">
            <a:avLst/>
          </a:prstGeom>
          <a:noFill/>
          <a:ln>
            <a:noFill/>
          </a:ln>
        </p:spPr>
        <p:txBody>
          <a:bodyPr wrap="square">
            <a:spAutoFit/>
          </a:bodyPr>
          <a:lstStyle/>
          <a:p>
            <a:pPr fontAlgn="base"/>
            <a:r>
              <a:rPr lang="en-GB" sz="2400" u="sng"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Sweet </a:t>
            </a:r>
            <a:r>
              <a:rPr lang="en-GB" sz="2400" u="sng"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Šiauliai</a:t>
            </a:r>
            <a:r>
              <a:rPr lang="en-GB" sz="2400" u="sng"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and city</a:t>
            </a:r>
            <a:r>
              <a:rPr lang="lt-LT" sz="2400" u="sng"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s</a:t>
            </a:r>
            <a:r>
              <a:rPr lang="en-GB" sz="2400" u="sng"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tories</a:t>
            </a:r>
            <a:endParaRPr lang="en-GB" sz="2400" i="0" u="sng" dirty="0">
              <a:solidFill>
                <a:srgbClr val="0070C0"/>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1" name="Picture 20" descr="A building in a city&#10;&#10;Description automatically generated">
            <a:extLst>
              <a:ext uri="{FF2B5EF4-FFF2-40B4-BE49-F238E27FC236}">
                <a16:creationId xmlns:a16="http://schemas.microsoft.com/office/drawing/2014/main" id="{C1BE17EC-1B22-61BB-3458-067620AD5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9141" y="4461511"/>
            <a:ext cx="3810000" cy="2381250"/>
          </a:xfrm>
          <a:prstGeom prst="rect">
            <a:avLst/>
          </a:prstGeom>
        </p:spPr>
      </p:pic>
      <p:sp>
        <p:nvSpPr>
          <p:cNvPr id="25" name="TextBox 24">
            <a:extLst>
              <a:ext uri="{FF2B5EF4-FFF2-40B4-BE49-F238E27FC236}">
                <a16:creationId xmlns:a16="http://schemas.microsoft.com/office/drawing/2014/main" id="{CB54CC9C-B9A5-5247-E70F-8417BBEEF843}"/>
              </a:ext>
            </a:extLst>
          </p:cNvPr>
          <p:cNvSpPr txBox="1"/>
          <p:nvPr/>
        </p:nvSpPr>
        <p:spPr>
          <a:xfrm>
            <a:off x="8376784" y="3276423"/>
            <a:ext cx="3792357" cy="830997"/>
          </a:xfrm>
          <a:prstGeom prst="rect">
            <a:avLst/>
          </a:prstGeom>
          <a:noFill/>
        </p:spPr>
        <p:txBody>
          <a:bodyPr wrap="square">
            <a:spAutoFit/>
          </a:bodyPr>
          <a:lstStyle/>
          <a:p>
            <a:pPr algn="ctr" fontAlgn="base"/>
            <a:endParaRPr lang="lt-LT" sz="2400" i="0" u="sng" dirty="0">
              <a:solidFill>
                <a:srgbClr val="0070C0"/>
              </a:solidFill>
              <a:effectLst/>
              <a:latin typeface="Calibri Light" panose="020F0302020204030204" pitchFamily="34" charset="0"/>
              <a:ea typeface="Calibri Light" panose="020F0302020204030204" pitchFamily="34" charset="0"/>
              <a:cs typeface="Calibri Light" panose="020F0302020204030204" pitchFamily="34" charset="0"/>
            </a:endParaRPr>
          </a:p>
          <a:p>
            <a:pPr algn="ctr" fontAlgn="base"/>
            <a:r>
              <a:rPr lang="lt-LT" sz="2400" i="0" u="sng" dirty="0">
                <a:solidFill>
                  <a:srgbClr val="0070C0"/>
                </a:solidFill>
                <a:effectLst/>
                <a:latin typeface="Calibri Light" panose="020F0302020204030204" pitchFamily="34" charset="0"/>
                <a:ea typeface="Calibri Light" panose="020F0302020204030204" pitchFamily="34" charset="0"/>
                <a:cs typeface="Calibri Light" panose="020F0302020204030204" pitchFamily="34" charset="0"/>
              </a:rPr>
              <a:t>Joniškis </a:t>
            </a:r>
            <a:r>
              <a:rPr lang="en-GB" sz="2400" i="0" u="sng" dirty="0">
                <a:solidFill>
                  <a:srgbClr val="0070C0"/>
                </a:solidFill>
                <a:effectLst/>
                <a:latin typeface="Calibri Light" panose="020F0302020204030204" pitchFamily="34" charset="0"/>
                <a:ea typeface="Calibri Light" panose="020F0302020204030204" pitchFamily="34" charset="0"/>
                <a:cs typeface="Calibri Light" panose="020F0302020204030204" pitchFamily="34" charset="0"/>
              </a:rPr>
              <a:t>Basketball </a:t>
            </a:r>
            <a:r>
              <a:rPr lang="lt-LT" sz="2400" i="0" u="sng" dirty="0">
                <a:solidFill>
                  <a:srgbClr val="0070C0"/>
                </a:solidFill>
                <a:effectLst/>
                <a:latin typeface="Calibri Light" panose="020F0302020204030204" pitchFamily="34" charset="0"/>
                <a:ea typeface="Calibri Light" panose="020F0302020204030204" pitchFamily="34" charset="0"/>
                <a:cs typeface="Calibri Light" panose="020F0302020204030204" pitchFamily="34" charset="0"/>
              </a:rPr>
              <a:t>M</a:t>
            </a:r>
            <a:r>
              <a:rPr lang="en-GB" sz="2400" i="0" u="sng" dirty="0" err="1">
                <a:solidFill>
                  <a:srgbClr val="0070C0"/>
                </a:solidFill>
                <a:effectLst/>
                <a:latin typeface="Calibri Light" panose="020F0302020204030204" pitchFamily="34" charset="0"/>
                <a:ea typeface="Calibri Light" panose="020F0302020204030204" pitchFamily="34" charset="0"/>
                <a:cs typeface="Calibri Light" panose="020F0302020204030204" pitchFamily="34" charset="0"/>
              </a:rPr>
              <a:t>useum</a:t>
            </a:r>
            <a:endParaRPr lang="en-GB" sz="2400" i="0" u="sng" dirty="0">
              <a:solidFill>
                <a:srgbClr val="0070C0"/>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grpSp>
        <p:nvGrpSpPr>
          <p:cNvPr id="2" name="Group 1">
            <a:extLst>
              <a:ext uri="{FF2B5EF4-FFF2-40B4-BE49-F238E27FC236}">
                <a16:creationId xmlns:a16="http://schemas.microsoft.com/office/drawing/2014/main" id="{CE41DD67-4C53-34BA-C03F-2DBCD9EB77D8}"/>
              </a:ext>
            </a:extLst>
          </p:cNvPr>
          <p:cNvGrpSpPr/>
          <p:nvPr/>
        </p:nvGrpSpPr>
        <p:grpSpPr>
          <a:xfrm>
            <a:off x="22859" y="19125"/>
            <a:ext cx="3810000" cy="2855520"/>
            <a:chOff x="22859" y="19125"/>
            <a:chExt cx="3810000" cy="2855520"/>
          </a:xfrm>
        </p:grpSpPr>
        <p:pic>
          <p:nvPicPr>
            <p:cNvPr id="3" name="Picture 2" descr="A house next to a lake&#10;&#10;Description automatically generated">
              <a:extLst>
                <a:ext uri="{FF2B5EF4-FFF2-40B4-BE49-F238E27FC236}">
                  <a16:creationId xmlns:a16="http://schemas.microsoft.com/office/drawing/2014/main" id="{62544C2B-38E9-ADD5-842D-038C71EADB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59" y="19125"/>
              <a:ext cx="3810000" cy="2381250"/>
            </a:xfrm>
            <a:prstGeom prst="rect">
              <a:avLst/>
            </a:prstGeom>
          </p:spPr>
        </p:pic>
        <p:sp>
          <p:nvSpPr>
            <p:cNvPr id="5" name="TextBox 4">
              <a:extLst>
                <a:ext uri="{FF2B5EF4-FFF2-40B4-BE49-F238E27FC236}">
                  <a16:creationId xmlns:a16="http://schemas.microsoft.com/office/drawing/2014/main" id="{0D091AD9-7375-1654-C98B-26979722406C}"/>
                </a:ext>
              </a:extLst>
            </p:cNvPr>
            <p:cNvSpPr txBox="1"/>
            <p:nvPr/>
          </p:nvSpPr>
          <p:spPr>
            <a:xfrm>
              <a:off x="22859" y="2412980"/>
              <a:ext cx="3810000" cy="461665"/>
            </a:xfrm>
            <a:prstGeom prst="rect">
              <a:avLst/>
            </a:prstGeom>
            <a:noFill/>
          </p:spPr>
          <p:txBody>
            <a:bodyPr wrap="square">
              <a:spAutoFit/>
            </a:bodyPr>
            <a:lstStyle/>
            <a:p>
              <a:pPr algn="ctr" fontAlgn="base"/>
              <a:r>
                <a:rPr lang="en-GB" sz="2400" u="sng"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Literary </a:t>
              </a:r>
              <a:r>
                <a:rPr lang="en-GB" sz="2400" u="sng"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Žemaitija</a:t>
              </a:r>
              <a:endParaRPr lang="en-GB" sz="2400" i="0" u="sng" dirty="0">
                <a:solidFill>
                  <a:srgbClr val="0070C0"/>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grpSp>
    </p:spTree>
    <p:custDataLst>
      <p:tags r:id="rId1"/>
    </p:custDataLst>
    <p:extLst>
      <p:ext uri="{BB962C8B-B14F-4D97-AF65-F5344CB8AC3E}">
        <p14:creationId xmlns:p14="http://schemas.microsoft.com/office/powerpoint/2010/main" val="369954826"/>
      </p:ext>
    </p:extLst>
  </p:cSld>
  <p:clrMapOvr>
    <a:masterClrMapping/>
  </p:clrMapOvr>
  <mc:AlternateContent xmlns:mc="http://schemas.openxmlformats.org/markup-compatibility/2006" xmlns:p14="http://schemas.microsoft.com/office/powerpoint/2010/main">
    <mc:Choice Requires="p14">
      <p:transition spd="slow" p14:dur="2000" advTm="5863"/>
    </mc:Choice>
    <mc:Fallback xmlns="">
      <p:transition spd="slow" advTm="586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AEB443-80D3-EB3A-747F-99AD6A8613BC}"/>
              </a:ext>
            </a:extLst>
          </p:cNvPr>
          <p:cNvSpPr/>
          <p:nvPr/>
        </p:nvSpPr>
        <p:spPr>
          <a:xfrm>
            <a:off x="10668000" y="341470"/>
            <a:ext cx="1051560" cy="116729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E0AE680-E21D-5559-53F0-3A7D97376644}"/>
              </a:ext>
            </a:extLst>
          </p:cNvPr>
          <p:cNvSpPr>
            <a:spLocks noGrp="1"/>
          </p:cNvSpPr>
          <p:nvPr>
            <p:ph type="title"/>
          </p:nvPr>
        </p:nvSpPr>
        <p:spPr>
          <a:xfrm>
            <a:off x="1970314" y="341470"/>
            <a:ext cx="8457194" cy="557690"/>
          </a:xfrm>
        </p:spPr>
        <p:txBody>
          <a:bodyPr>
            <a:normAutofit fontScale="90000"/>
          </a:bodyPr>
          <a:lstStyle/>
          <a:p>
            <a:r>
              <a:rPr lang="en-GB" sz="3600" dirty="0"/>
              <a:t>What do you already know about these trips?</a:t>
            </a:r>
          </a:p>
        </p:txBody>
      </p:sp>
      <p:cxnSp>
        <p:nvCxnSpPr>
          <p:cNvPr id="4" name="Straight Connector 3">
            <a:extLst>
              <a:ext uri="{FF2B5EF4-FFF2-40B4-BE49-F238E27FC236}">
                <a16:creationId xmlns:a16="http://schemas.microsoft.com/office/drawing/2014/main" id="{5147A372-1DAD-6530-EC57-51DC12B7614B}"/>
              </a:ext>
            </a:extLst>
          </p:cNvPr>
          <p:cNvCxnSpPr>
            <a:cxnSpLocks/>
          </p:cNvCxnSpPr>
          <p:nvPr/>
        </p:nvCxnSpPr>
        <p:spPr>
          <a:xfrm>
            <a:off x="1970314" y="899160"/>
            <a:ext cx="7979229" cy="0"/>
          </a:xfrm>
          <a:prstGeom prst="line">
            <a:avLst/>
          </a:prstGeom>
          <a:ln w="57150">
            <a:solidFill>
              <a:srgbClr val="BF574F"/>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A4235DCD-FCF7-107B-4EB2-B03E773BFE29}"/>
              </a:ext>
            </a:extLst>
          </p:cNvPr>
          <p:cNvGraphicFramePr>
            <a:graphicFrameLocks noGrp="1"/>
          </p:cNvGraphicFramePr>
          <p:nvPr>
            <p:extLst>
              <p:ext uri="{D42A27DB-BD31-4B8C-83A1-F6EECF244321}">
                <p14:modId xmlns:p14="http://schemas.microsoft.com/office/powerpoint/2010/main" val="1729719808"/>
              </p:ext>
            </p:extLst>
          </p:nvPr>
        </p:nvGraphicFramePr>
        <p:xfrm>
          <a:off x="1970314" y="1615441"/>
          <a:ext cx="9437915" cy="4939123"/>
        </p:xfrm>
        <a:graphic>
          <a:graphicData uri="http://schemas.openxmlformats.org/drawingml/2006/table">
            <a:tbl>
              <a:tblPr firstRow="1" firstCol="1" bandRow="1">
                <a:tableStyleId>{93296810-A885-4BE3-A3E7-6D5BEEA58F35}</a:tableStyleId>
              </a:tblPr>
              <a:tblGrid>
                <a:gridCol w="4372429">
                  <a:extLst>
                    <a:ext uri="{9D8B030D-6E8A-4147-A177-3AD203B41FA5}">
                      <a16:colId xmlns:a16="http://schemas.microsoft.com/office/drawing/2014/main" val="1615182946"/>
                    </a:ext>
                  </a:extLst>
                </a:gridCol>
                <a:gridCol w="5065486">
                  <a:extLst>
                    <a:ext uri="{9D8B030D-6E8A-4147-A177-3AD203B41FA5}">
                      <a16:colId xmlns:a16="http://schemas.microsoft.com/office/drawing/2014/main" val="3873887765"/>
                    </a:ext>
                  </a:extLst>
                </a:gridCol>
              </a:tblGrid>
              <a:tr h="596251">
                <a:tc>
                  <a:txBody>
                    <a:bodyPr/>
                    <a:lstStyle/>
                    <a:p>
                      <a:pPr>
                        <a:lnSpc>
                          <a:spcPct val="107000"/>
                        </a:lnSpc>
                        <a:spcAft>
                          <a:spcPts val="800"/>
                        </a:spcAft>
                        <a:tabLst>
                          <a:tab pos="1350645" algn="l"/>
                          <a:tab pos="3150870" algn="l"/>
                        </a:tabLst>
                      </a:pPr>
                      <a:r>
                        <a:rPr lang="en-GB" sz="2400" dirty="0">
                          <a:effectLst/>
                        </a:rPr>
                        <a:t>DESTINATION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tabLst>
                          <a:tab pos="1350645" algn="l"/>
                          <a:tab pos="3150870" algn="l"/>
                        </a:tabLst>
                      </a:pPr>
                      <a:r>
                        <a:rPr lang="en-GB" sz="2400" dirty="0">
                          <a:effectLst/>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EBF1E9"/>
                    </a:solidFill>
                  </a:tcPr>
                </a:tc>
                <a:extLst>
                  <a:ext uri="{0D108BD9-81ED-4DB2-BD59-A6C34878D82A}">
                    <a16:rowId xmlns:a16="http://schemas.microsoft.com/office/drawing/2014/main" val="376984127"/>
                  </a:ext>
                </a:extLst>
              </a:tr>
              <a:tr h="596251">
                <a:tc>
                  <a:txBody>
                    <a:bodyPr/>
                    <a:lstStyle/>
                    <a:p>
                      <a:pPr>
                        <a:lnSpc>
                          <a:spcPct val="107000"/>
                        </a:lnSpc>
                        <a:spcAft>
                          <a:spcPts val="800"/>
                        </a:spcAft>
                        <a:tabLst>
                          <a:tab pos="1350645" algn="l"/>
                          <a:tab pos="3150870" algn="l"/>
                        </a:tabLst>
                      </a:pPr>
                      <a:r>
                        <a:rPr lang="en-GB" sz="2400">
                          <a:effectLst/>
                        </a:rPr>
                        <a:t>Duration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tabLst>
                          <a:tab pos="1350645" algn="l"/>
                          <a:tab pos="3150870" algn="l"/>
                        </a:tabLst>
                      </a:pPr>
                      <a:r>
                        <a:rPr lang="en-GB" sz="2400" dirty="0">
                          <a:effectLst/>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5E3CF"/>
                    </a:solidFill>
                  </a:tcPr>
                </a:tc>
                <a:extLst>
                  <a:ext uri="{0D108BD9-81ED-4DB2-BD59-A6C34878D82A}">
                    <a16:rowId xmlns:a16="http://schemas.microsoft.com/office/drawing/2014/main" val="1415443759"/>
                  </a:ext>
                </a:extLst>
              </a:tr>
              <a:tr h="596251">
                <a:tc>
                  <a:txBody>
                    <a:bodyPr/>
                    <a:lstStyle/>
                    <a:p>
                      <a:pPr>
                        <a:lnSpc>
                          <a:spcPct val="107000"/>
                        </a:lnSpc>
                        <a:spcAft>
                          <a:spcPts val="800"/>
                        </a:spcAft>
                        <a:tabLst>
                          <a:tab pos="1350645" algn="l"/>
                          <a:tab pos="3150870" algn="l"/>
                        </a:tabLst>
                      </a:pPr>
                      <a:r>
                        <a:rPr lang="en-GB" sz="2400" dirty="0">
                          <a:effectLst/>
                          <a:latin typeface="Calibri" panose="020F0502020204030204" pitchFamily="34" charset="0"/>
                          <a:ea typeface="Calibri" panose="020F0502020204030204" pitchFamily="34" charset="0"/>
                          <a:cs typeface="Times New Roman" panose="02020603050405020304" pitchFamily="18" charset="0"/>
                        </a:rPr>
                        <a:t>Price</a:t>
                      </a:r>
                    </a:p>
                  </a:txBody>
                  <a:tcPr marL="68580" marR="68580" marT="0" marB="0" anchor="ctr"/>
                </a:tc>
                <a:tc>
                  <a:txBody>
                    <a:bodyPr/>
                    <a:lstStyle/>
                    <a:p>
                      <a:pPr>
                        <a:lnSpc>
                          <a:spcPct val="107000"/>
                        </a:lnSpc>
                        <a:spcAft>
                          <a:spcPts val="800"/>
                        </a:spcAft>
                        <a:tabLst>
                          <a:tab pos="1350645" algn="l"/>
                          <a:tab pos="3150870" algn="l"/>
                        </a:tabLs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EBF1E9"/>
                    </a:solidFill>
                  </a:tcPr>
                </a:tc>
                <a:extLst>
                  <a:ext uri="{0D108BD9-81ED-4DB2-BD59-A6C34878D82A}">
                    <a16:rowId xmlns:a16="http://schemas.microsoft.com/office/drawing/2014/main" val="1449714269"/>
                  </a:ext>
                </a:extLst>
              </a:tr>
              <a:tr h="727330">
                <a:tc>
                  <a:txBody>
                    <a:bodyPr/>
                    <a:lstStyle/>
                    <a:p>
                      <a:pPr>
                        <a:lnSpc>
                          <a:spcPct val="107000"/>
                        </a:lnSpc>
                        <a:spcAft>
                          <a:spcPts val="800"/>
                        </a:spcAft>
                        <a:tabLst>
                          <a:tab pos="1350645" algn="l"/>
                          <a:tab pos="3150870" algn="l"/>
                        </a:tabLst>
                      </a:pPr>
                      <a:r>
                        <a:rPr lang="en-GB" sz="2400" dirty="0">
                          <a:effectLst/>
                        </a:rPr>
                        <a:t>What is </a:t>
                      </a:r>
                      <a:r>
                        <a:rPr lang="lt-LT" sz="2400" dirty="0" err="1">
                          <a:effectLst/>
                        </a:rPr>
                        <a:t>and</a:t>
                      </a:r>
                      <a:r>
                        <a:rPr lang="en-GB" sz="2400" dirty="0">
                          <a:effectLst/>
                        </a:rPr>
                        <a:t> isn’t included in the price?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tabLst>
                          <a:tab pos="1350645" algn="l"/>
                          <a:tab pos="3150870" algn="l"/>
                        </a:tabLst>
                      </a:pPr>
                      <a:r>
                        <a:rPr lang="en-GB" sz="2400" dirty="0">
                          <a:effectLst/>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5E3CF"/>
                    </a:solidFill>
                  </a:tcPr>
                </a:tc>
                <a:extLst>
                  <a:ext uri="{0D108BD9-81ED-4DB2-BD59-A6C34878D82A}">
                    <a16:rowId xmlns:a16="http://schemas.microsoft.com/office/drawing/2014/main" val="1755587955"/>
                  </a:ext>
                </a:extLst>
              </a:tr>
              <a:tr h="596251">
                <a:tc>
                  <a:txBody>
                    <a:bodyPr/>
                    <a:lstStyle/>
                    <a:p>
                      <a:pPr>
                        <a:lnSpc>
                          <a:spcPct val="107000"/>
                        </a:lnSpc>
                        <a:spcAft>
                          <a:spcPts val="800"/>
                        </a:spcAft>
                        <a:tabLst>
                          <a:tab pos="1350645" algn="l"/>
                          <a:tab pos="3150870" algn="l"/>
                        </a:tabLst>
                      </a:pPr>
                      <a:r>
                        <a:rPr lang="lt-LT" sz="2400" dirty="0" err="1">
                          <a:effectLst/>
                        </a:rPr>
                        <a:t>Itinerary</a:t>
                      </a:r>
                      <a:r>
                        <a:rPr lang="en-GB" sz="2400" dirty="0">
                          <a:effectLst/>
                        </a:rPr>
                        <a:t>  (</a:t>
                      </a:r>
                      <a:r>
                        <a:rPr lang="en-US" sz="2400" dirty="0">
                          <a:effectLst/>
                        </a:rPr>
                        <a:t>+ important</a:t>
                      </a:r>
                      <a:r>
                        <a:rPr lang="en-GB" sz="2400" dirty="0">
                          <a:effectLst/>
                        </a:rPr>
                        <a:t> details)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tabLst>
                          <a:tab pos="1350645" algn="l"/>
                          <a:tab pos="3150870" algn="l"/>
                        </a:tabLst>
                      </a:pPr>
                      <a:r>
                        <a:rPr lang="en-GB" sz="2400" dirty="0">
                          <a:effectLst/>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96250928"/>
                  </a:ext>
                </a:extLst>
              </a:tr>
              <a:tr h="596251">
                <a:tc>
                  <a:txBody>
                    <a:bodyPr/>
                    <a:lstStyle/>
                    <a:p>
                      <a:pPr>
                        <a:lnSpc>
                          <a:spcPct val="107000"/>
                        </a:lnSpc>
                        <a:spcAft>
                          <a:spcPts val="800"/>
                        </a:spcAft>
                        <a:tabLst>
                          <a:tab pos="1350645" algn="l"/>
                          <a:tab pos="3150870" algn="l"/>
                        </a:tabLst>
                      </a:pPr>
                      <a:r>
                        <a:rPr lang="en-GB" sz="2400" dirty="0">
                          <a:effectLst/>
                        </a:rPr>
                        <a:t>Meals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tabLst>
                          <a:tab pos="1350645" algn="l"/>
                          <a:tab pos="3150870" algn="l"/>
                        </a:tabLst>
                      </a:pPr>
                      <a:r>
                        <a:rPr lang="en-GB" sz="2400" dirty="0">
                          <a:effectLst/>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6176412"/>
                  </a:ext>
                </a:extLst>
              </a:tr>
              <a:tr h="596251">
                <a:tc>
                  <a:txBody>
                    <a:bodyPr/>
                    <a:lstStyle/>
                    <a:p>
                      <a:pPr>
                        <a:lnSpc>
                          <a:spcPct val="107000"/>
                        </a:lnSpc>
                        <a:spcAft>
                          <a:spcPts val="800"/>
                        </a:spcAft>
                        <a:tabLst>
                          <a:tab pos="1350645" algn="l"/>
                          <a:tab pos="3150870" algn="l"/>
                        </a:tabLst>
                      </a:pPr>
                      <a:r>
                        <a:rPr lang="en-GB" sz="2400" dirty="0">
                          <a:effectLst/>
                        </a:rPr>
                        <a:t>Other info</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tabLst>
                          <a:tab pos="1350645" algn="l"/>
                          <a:tab pos="3150870" algn="l"/>
                        </a:tabLst>
                      </a:pPr>
                      <a:r>
                        <a:rPr lang="en-GB" sz="2400" dirty="0">
                          <a:effectLst/>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62758602"/>
                  </a:ext>
                </a:extLst>
              </a:tr>
              <a:tr h="596251">
                <a:tc>
                  <a:txBody>
                    <a:bodyPr/>
                    <a:lstStyle/>
                    <a:p>
                      <a:pPr>
                        <a:lnSpc>
                          <a:spcPct val="107000"/>
                        </a:lnSpc>
                        <a:spcAft>
                          <a:spcPts val="800"/>
                        </a:spcAft>
                        <a:tabLst>
                          <a:tab pos="1350645" algn="l"/>
                          <a:tab pos="3150870" algn="l"/>
                        </a:tabLst>
                      </a:pPr>
                      <a:r>
                        <a:rPr lang="en-GB" sz="2400" dirty="0">
                          <a:effectLst/>
                          <a:latin typeface="Calibri" panose="020F0502020204030204" pitchFamily="34" charset="0"/>
                          <a:ea typeface="Calibri" panose="020F0502020204030204" pitchFamily="34" charset="0"/>
                          <a:cs typeface="Times New Roman" panose="02020603050405020304" pitchFamily="18" charset="0"/>
                        </a:rPr>
                        <a:t>Recommendation + reasons</a:t>
                      </a:r>
                    </a:p>
                  </a:txBody>
                  <a:tcPr marL="68580" marR="68580" marT="0" marB="0" anchor="ctr"/>
                </a:tc>
                <a:tc>
                  <a:txBody>
                    <a:bodyPr/>
                    <a:lstStyle/>
                    <a:p>
                      <a:pPr>
                        <a:lnSpc>
                          <a:spcPct val="107000"/>
                        </a:lnSpc>
                        <a:spcAft>
                          <a:spcPts val="800"/>
                        </a:spcAft>
                        <a:tabLst>
                          <a:tab pos="1350645" algn="l"/>
                          <a:tab pos="3150870" algn="l"/>
                        </a:tabLs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9939380"/>
                  </a:ext>
                </a:extLst>
              </a:tr>
            </a:tbl>
          </a:graphicData>
        </a:graphic>
      </p:graphicFrame>
      <p:sp>
        <p:nvSpPr>
          <p:cNvPr id="7" name="Title 1">
            <a:extLst>
              <a:ext uri="{FF2B5EF4-FFF2-40B4-BE49-F238E27FC236}">
                <a16:creationId xmlns:a16="http://schemas.microsoft.com/office/drawing/2014/main" id="{AB311A13-8D24-8F25-639A-169BCB5D3E9F}"/>
              </a:ext>
            </a:extLst>
          </p:cNvPr>
          <p:cNvSpPr txBox="1">
            <a:spLocks/>
          </p:cNvSpPr>
          <p:nvPr/>
        </p:nvSpPr>
        <p:spPr>
          <a:xfrm>
            <a:off x="1970314" y="1057750"/>
            <a:ext cx="8457194" cy="55769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b="0" kern="1200">
                <a:solidFill>
                  <a:schemeClr val="tx1"/>
                </a:solidFill>
                <a:latin typeface="+mn-lt"/>
                <a:ea typeface="+mj-ea"/>
                <a:cs typeface="+mj-cs"/>
              </a:defRPr>
            </a:lvl1pPr>
          </a:lstStyle>
          <a:p>
            <a:r>
              <a:rPr lang="en-GB" sz="3600" dirty="0"/>
              <a:t>What do you want to know?</a:t>
            </a:r>
          </a:p>
        </p:txBody>
      </p:sp>
    </p:spTree>
    <p:extLst>
      <p:ext uri="{BB962C8B-B14F-4D97-AF65-F5344CB8AC3E}">
        <p14:creationId xmlns:p14="http://schemas.microsoft.com/office/powerpoint/2010/main" val="2400985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0591-CFFE-F2D0-738C-2E6C5C91D90E}"/>
              </a:ext>
            </a:extLst>
          </p:cNvPr>
          <p:cNvSpPr>
            <a:spLocks noGrp="1"/>
          </p:cNvSpPr>
          <p:nvPr>
            <p:ph type="title"/>
          </p:nvPr>
        </p:nvSpPr>
        <p:spPr>
          <a:xfrm>
            <a:off x="1924222" y="433655"/>
            <a:ext cx="10117608" cy="697789"/>
          </a:xfrm>
        </p:spPr>
        <p:txBody>
          <a:bodyPr anchor="t">
            <a:normAutofit/>
          </a:bodyPr>
          <a:lstStyle/>
          <a:p>
            <a:r>
              <a:rPr lang="en-GB" sz="4000" dirty="0"/>
              <a:t>Task 3: Deciding which trip to recommend</a:t>
            </a:r>
          </a:p>
        </p:txBody>
      </p:sp>
      <p:sp>
        <p:nvSpPr>
          <p:cNvPr id="4" name="Rectangle 3">
            <a:extLst>
              <a:ext uri="{FF2B5EF4-FFF2-40B4-BE49-F238E27FC236}">
                <a16:creationId xmlns:a16="http://schemas.microsoft.com/office/drawing/2014/main" id="{41D994BF-B6F4-A31F-9204-B3CBB2054A3D}"/>
              </a:ext>
            </a:extLst>
          </p:cNvPr>
          <p:cNvSpPr/>
          <p:nvPr/>
        </p:nvSpPr>
        <p:spPr>
          <a:xfrm>
            <a:off x="10716322" y="341469"/>
            <a:ext cx="1081668"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ontent Placeholder 2">
            <a:extLst>
              <a:ext uri="{FF2B5EF4-FFF2-40B4-BE49-F238E27FC236}">
                <a16:creationId xmlns:a16="http://schemas.microsoft.com/office/drawing/2014/main" id="{EB7BC2AA-BFE3-8D52-66F7-9BDC3FBD6A76}"/>
              </a:ext>
            </a:extLst>
          </p:cNvPr>
          <p:cNvSpPr txBox="1">
            <a:spLocks/>
          </p:cNvSpPr>
          <p:nvPr/>
        </p:nvSpPr>
        <p:spPr>
          <a:xfrm>
            <a:off x="980902" y="1810387"/>
            <a:ext cx="9735420" cy="5047613"/>
          </a:xfrm>
          <a:prstGeom prst="rect">
            <a:avLst/>
          </a:prstGeom>
        </p:spPr>
        <p:txBody>
          <a:bodyPr vert="horz" lIns="91440" tIns="45720" rIns="91440" bIns="45720" rtlCol="0" anchor="t">
            <a:noAutofit/>
          </a:bodyPr>
          <a:lstStyle>
            <a:lvl1pPr marL="457200" indent="-457200" algn="l" defTabSz="914400" rtl="0" eaLnBrk="1" latinLnBrk="0" hangingPunct="1">
              <a:lnSpc>
                <a:spcPct val="90000"/>
              </a:lnSpc>
              <a:spcBef>
                <a:spcPts val="1000"/>
              </a:spcBef>
              <a:buClr>
                <a:srgbClr val="BF574F"/>
              </a:buClr>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F0000"/>
              </a:buClr>
              <a:buFont typeface="+mj-lt"/>
              <a:buAutoNum type="arabicPeriod"/>
              <a:defRPr/>
            </a:pP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Switch groups. Form teams of 4, with a student from each of the groups, i.e. one student from group A, one  student from group B etc. so that each team has 4 different trips. Choose a name for your team.</a:t>
            </a:r>
          </a:p>
          <a:p>
            <a:pPr>
              <a:lnSpc>
                <a:spcPct val="100000"/>
              </a:lnSpc>
              <a:spcBef>
                <a:spcPts val="0"/>
              </a:spcBef>
              <a:buClr>
                <a:srgbClr val="FF0000"/>
              </a:buClr>
              <a:buFont typeface="+mj-lt"/>
              <a:buAutoNum type="arabicPeriod"/>
              <a:defRPr/>
            </a:pPr>
            <a:r>
              <a:rPr lang="en-GB" sz="2400" dirty="0">
                <a:solidFill>
                  <a:srgbClr val="000000"/>
                </a:solidFill>
                <a:latin typeface="Calibri" panose="020F0502020204030204" pitchFamily="34" charset="0"/>
                <a:ea typeface="Calibri" panose="020F0502020204030204" pitchFamily="34" charset="0"/>
                <a:cs typeface="Calibri" panose="020F0502020204030204" pitchFamily="34" charset="0"/>
              </a:rPr>
              <a:t>Each student in turn u</a:t>
            </a: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ses their notes to </a:t>
            </a:r>
            <a:r>
              <a:rPr lang="en-GB" sz="2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mediate</a:t>
            </a: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information about their trip, including their recommendations.</a:t>
            </a:r>
          </a:p>
          <a:p>
            <a:pPr>
              <a:lnSpc>
                <a:spcPct val="100000"/>
              </a:lnSpc>
              <a:spcBef>
                <a:spcPts val="0"/>
              </a:spcBef>
              <a:buClr>
                <a:srgbClr val="FF0000"/>
              </a:buClr>
              <a:buFont typeface="+mj-lt"/>
              <a:buAutoNum type="arabicPeriod"/>
              <a:defRPr/>
            </a:pPr>
            <a:r>
              <a:rPr lang="en-GB" sz="2400" dirty="0">
                <a:solidFill>
                  <a:srgbClr val="000000"/>
                </a:solidFill>
                <a:latin typeface="Calibri" panose="020F0502020204030204" pitchFamily="34" charset="0"/>
                <a:ea typeface="Calibri" panose="020F0502020204030204" pitchFamily="34" charset="0"/>
                <a:cs typeface="Calibri" panose="020F0502020204030204" pitchFamily="34" charset="0"/>
              </a:rPr>
              <a:t>The team then d</a:t>
            </a: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iscusses and decides which of the 4 trips to recommend</a:t>
            </a:r>
            <a:r>
              <a:rPr lang="en-GB" sz="2400" dirty="0">
                <a:solidFill>
                  <a:srgbClr val="000000"/>
                </a:solidFill>
                <a:latin typeface="Calibri" panose="020F0502020204030204" pitchFamily="34" charset="0"/>
                <a:ea typeface="Calibri" panose="020F0502020204030204" pitchFamily="34" charset="0"/>
                <a:cs typeface="Calibri" panose="020F0502020204030204" pitchFamily="34" charset="0"/>
              </a:rPr>
              <a:t> and gives their </a:t>
            </a: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reasons.</a:t>
            </a:r>
          </a:p>
          <a:p>
            <a:pPr marL="0" indent="0">
              <a:lnSpc>
                <a:spcPct val="100000"/>
              </a:lnSpc>
              <a:spcBef>
                <a:spcPts val="0"/>
              </a:spcBef>
              <a:buClrTx/>
              <a:buNone/>
              <a:defRPr/>
            </a:pPr>
            <a:r>
              <a:rPr lang="en-GB" sz="2400" b="1" i="1" dirty="0">
                <a:latin typeface="Calibri" panose="020F0502020204030204" pitchFamily="34" charset="0"/>
                <a:ea typeface="Calibri" panose="020F0502020204030204" pitchFamily="34" charset="0"/>
                <a:cs typeface="Calibri" panose="020F0502020204030204" pitchFamily="34" charset="0"/>
              </a:rPr>
              <a:t>       </a:t>
            </a:r>
            <a:r>
              <a:rPr lang="en-GB" sz="2400" b="1" i="1" dirty="0">
                <a:effectLst/>
                <a:latin typeface="Calibri" panose="020F0502020204030204" pitchFamily="34" charset="0"/>
                <a:ea typeface="Calibri" panose="020F0502020204030204" pitchFamily="34" charset="0"/>
                <a:cs typeface="Calibri" panose="020F0502020204030204" pitchFamily="34" charset="0"/>
              </a:rPr>
              <a:t>Use your phone’s voice recorder and audio record the discussion.</a:t>
            </a:r>
          </a:p>
          <a:p>
            <a:pPr lvl="0">
              <a:spcAft>
                <a:spcPts val="600"/>
              </a:spcAft>
              <a:buSzPct val="100000"/>
              <a:buFont typeface="+mj-lt"/>
              <a:buAutoNum type="arabicPeriod" startAt="4"/>
            </a:pP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Choose one member of the team to be the reporter.</a:t>
            </a:r>
            <a:endParaRPr lang="en-GB" sz="2400" dirty="0">
              <a:latin typeface="Calibri" panose="020F0502020204030204" pitchFamily="34" charset="0"/>
              <a:ea typeface="Calibri" panose="020F0502020204030204" pitchFamily="34" charset="0"/>
              <a:cs typeface="Calibri" panose="020F0502020204030204" pitchFamily="34" charset="0"/>
            </a:endParaRPr>
          </a:p>
          <a:p>
            <a:pPr lvl="0">
              <a:spcAft>
                <a:spcPts val="600"/>
              </a:spcAft>
              <a:buSzPct val="100000"/>
              <a:buFont typeface="+mj-lt"/>
              <a:buAutoNum type="arabicPeriod" startAt="4"/>
            </a:pP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Reporters: share your team’s recommendation with the whole class and say why you are recommending this trip.</a:t>
            </a:r>
            <a:endParaRPr lang="en-GB" sz="24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A black and white stopwatch with black text&#10;&#10;Description automatically generated">
            <a:extLst>
              <a:ext uri="{FF2B5EF4-FFF2-40B4-BE49-F238E27FC236}">
                <a16:creationId xmlns:a16="http://schemas.microsoft.com/office/drawing/2014/main" id="{97C39E65-2C15-C2D8-CB38-D7C0A4EDC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8044" y="1004250"/>
            <a:ext cx="1486107" cy="1228896"/>
          </a:xfrm>
          <a:prstGeom prst="rect">
            <a:avLst/>
          </a:prstGeom>
        </p:spPr>
      </p:pic>
    </p:spTree>
    <p:extLst>
      <p:ext uri="{BB962C8B-B14F-4D97-AF65-F5344CB8AC3E}">
        <p14:creationId xmlns:p14="http://schemas.microsoft.com/office/powerpoint/2010/main" val="3325555312"/>
      </p:ext>
    </p:extLst>
  </p:cSld>
  <p:clrMapOvr>
    <a:masterClrMapping/>
  </p:clrMapOvr>
  <mc:AlternateContent xmlns:mc="http://schemas.openxmlformats.org/markup-compatibility/2006" xmlns:p14="http://schemas.microsoft.com/office/powerpoint/2010/main">
    <mc:Choice Requires="p14">
      <p:transition spd="slow" p14:dur="2000" advTm="23588"/>
    </mc:Choice>
    <mc:Fallback xmlns="">
      <p:transition spd="slow" advTm="2358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2CE852-2668-E178-4073-34DB5377BE06}"/>
              </a:ext>
            </a:extLst>
          </p:cNvPr>
          <p:cNvSpPr>
            <a:spLocks noGrp="1"/>
          </p:cNvSpPr>
          <p:nvPr>
            <p:ph type="title"/>
          </p:nvPr>
        </p:nvSpPr>
        <p:spPr/>
        <p:txBody>
          <a:bodyPr>
            <a:normAutofit/>
          </a:bodyPr>
          <a:lstStyle/>
          <a:p>
            <a:r>
              <a:rPr lang="en-GB" sz="4000" dirty="0"/>
              <a:t>Task 4: Analysis and Reflections</a:t>
            </a:r>
          </a:p>
        </p:txBody>
      </p:sp>
      <p:sp>
        <p:nvSpPr>
          <p:cNvPr id="5" name="Content Placeholder 4">
            <a:extLst>
              <a:ext uri="{FF2B5EF4-FFF2-40B4-BE49-F238E27FC236}">
                <a16:creationId xmlns:a16="http://schemas.microsoft.com/office/drawing/2014/main" id="{51E6318F-F5E0-1254-7FD4-508C54F9CF2F}"/>
              </a:ext>
            </a:extLst>
          </p:cNvPr>
          <p:cNvSpPr>
            <a:spLocks noGrp="1"/>
          </p:cNvSpPr>
          <p:nvPr>
            <p:ph sz="half" idx="1"/>
          </p:nvPr>
        </p:nvSpPr>
        <p:spPr>
          <a:xfrm>
            <a:off x="838199" y="1825624"/>
            <a:ext cx="10770221" cy="4242667"/>
          </a:xfrm>
        </p:spPr>
        <p:txBody>
          <a:bodyPr>
            <a:normAutofit/>
          </a:bodyPr>
          <a:lstStyle/>
          <a:p>
            <a:pPr>
              <a:spcAft>
                <a:spcPts val="600"/>
              </a:spcAft>
              <a:buSzPct val="150000"/>
              <a:buFont typeface="+mj-lt"/>
              <a:buAutoNum type="alphaUcPeriod"/>
            </a:pPr>
            <a:r>
              <a:rPr lang="en-GB" sz="2400" dirty="0">
                <a:effectLst/>
                <a:latin typeface="+mn-lt"/>
                <a:ea typeface="Cambria" panose="02040503050406030204" pitchFamily="18" charset="0"/>
                <a:cs typeface="Calibri Light" panose="020F0302020204030204" pitchFamily="34" charset="0"/>
              </a:rPr>
              <a:t> Reflect on your team’s performance. How successful was your team?</a:t>
            </a:r>
            <a:endParaRPr lang="en-GB" sz="2400" dirty="0">
              <a:effectLst/>
              <a:latin typeface="+mn-lt"/>
              <a:ea typeface="Cambria" panose="02040503050406030204" pitchFamily="18" charset="0"/>
              <a:cs typeface="Aptos" panose="020B0004020202020204" pitchFamily="34" charset="0"/>
            </a:endParaRPr>
          </a:p>
          <a:p>
            <a:pPr marL="342900" lvl="0" indent="-342900">
              <a:spcAft>
                <a:spcPts val="600"/>
              </a:spcAft>
              <a:buFont typeface="+mj-lt"/>
              <a:buAutoNum type="arabicPeriod"/>
              <a:tabLst>
                <a:tab pos="228600" algn="l"/>
              </a:tabLst>
            </a:pPr>
            <a:r>
              <a:rPr lang="en-GB" sz="2400" dirty="0">
                <a:effectLst/>
                <a:latin typeface="+mn-lt"/>
                <a:ea typeface="Cambria" panose="02040503050406030204" pitchFamily="18" charset="0"/>
                <a:cs typeface="Calibri Light" panose="020F0302020204030204" pitchFamily="34" charset="0"/>
              </a:rPr>
              <a:t>Which trip did you recommend?</a:t>
            </a:r>
            <a:endParaRPr lang="en-GB" sz="2400" dirty="0">
              <a:effectLst/>
              <a:latin typeface="+mn-lt"/>
              <a:ea typeface="Cambria" panose="02040503050406030204" pitchFamily="18" charset="0"/>
              <a:cs typeface="Aptos" panose="020B0004020202020204" pitchFamily="34" charset="0"/>
            </a:endParaRPr>
          </a:p>
          <a:p>
            <a:pPr marL="342900" lvl="0" indent="-342900">
              <a:spcAft>
                <a:spcPts val="600"/>
              </a:spcAft>
              <a:buFont typeface="+mj-lt"/>
              <a:buAutoNum type="arabicPeriod"/>
              <a:tabLst>
                <a:tab pos="228600" algn="l"/>
              </a:tabLst>
            </a:pPr>
            <a:r>
              <a:rPr lang="en-GB" sz="2400" dirty="0">
                <a:effectLst/>
                <a:latin typeface="+mn-lt"/>
                <a:ea typeface="Cambria" panose="02040503050406030204" pitchFamily="18" charset="0"/>
                <a:cs typeface="Calibri Light" panose="020F0302020204030204" pitchFamily="34" charset="0"/>
              </a:rPr>
              <a:t>Did you manage to agree in the time given?</a:t>
            </a:r>
            <a:endParaRPr lang="en-GB" sz="2400" dirty="0">
              <a:effectLst/>
              <a:latin typeface="+mn-lt"/>
              <a:ea typeface="Cambria" panose="02040503050406030204" pitchFamily="18" charset="0"/>
              <a:cs typeface="Aptos" panose="020B0004020202020204" pitchFamily="34" charset="0"/>
            </a:endParaRPr>
          </a:p>
          <a:p>
            <a:pPr marL="342900" lvl="0" indent="-342900">
              <a:spcAft>
                <a:spcPts val="600"/>
              </a:spcAft>
              <a:buFont typeface="+mj-lt"/>
              <a:buAutoNum type="arabicPeriod"/>
              <a:tabLst>
                <a:tab pos="228600" algn="l"/>
              </a:tabLst>
            </a:pPr>
            <a:r>
              <a:rPr lang="en-GB" sz="2400" dirty="0">
                <a:effectLst/>
                <a:latin typeface="+mn-lt"/>
                <a:ea typeface="Cambria" panose="02040503050406030204" pitchFamily="18" charset="0"/>
                <a:cs typeface="Calibri Light" panose="020F0302020204030204" pitchFamily="34" charset="0"/>
              </a:rPr>
              <a:t>How unanimous was the decision? Did anyone dominate the discussion? Did you need to compromise?</a:t>
            </a:r>
            <a:endParaRPr lang="en-GB" sz="2400" dirty="0">
              <a:effectLst/>
              <a:latin typeface="+mn-lt"/>
              <a:ea typeface="Cambria" panose="02040503050406030204" pitchFamily="18" charset="0"/>
              <a:cs typeface="Aptos" panose="020B0004020202020204" pitchFamily="34" charset="0"/>
            </a:endParaRPr>
          </a:p>
          <a:p>
            <a:pPr marL="342900" lvl="0" indent="-342900">
              <a:spcAft>
                <a:spcPts val="600"/>
              </a:spcAft>
              <a:buFont typeface="+mj-lt"/>
              <a:buAutoNum type="arabicPeriod"/>
              <a:tabLst>
                <a:tab pos="228600" algn="l"/>
              </a:tabLst>
            </a:pPr>
            <a:r>
              <a:rPr lang="en-GB" sz="2400" dirty="0">
                <a:effectLst/>
                <a:latin typeface="+mn-lt"/>
                <a:ea typeface="Cambria" panose="02040503050406030204" pitchFamily="18" charset="0"/>
                <a:cs typeface="Calibri Light" panose="020F0302020204030204" pitchFamily="34" charset="0"/>
              </a:rPr>
              <a:t>How much was your recommendation based upon the online information and how much was it something else?</a:t>
            </a:r>
            <a:endParaRPr lang="en-GB" sz="2400" dirty="0">
              <a:effectLst/>
              <a:latin typeface="+mn-lt"/>
              <a:ea typeface="Cambria" panose="02040503050406030204" pitchFamily="18" charset="0"/>
              <a:cs typeface="Aptos" panose="020B0004020202020204" pitchFamily="34" charset="0"/>
            </a:endParaRPr>
          </a:p>
          <a:p>
            <a:pPr marL="342900" lvl="0" indent="-342900">
              <a:spcAft>
                <a:spcPts val="600"/>
              </a:spcAft>
              <a:buFont typeface="+mj-lt"/>
              <a:buAutoNum type="arabicPeriod"/>
              <a:tabLst>
                <a:tab pos="228600" algn="l"/>
              </a:tabLst>
            </a:pPr>
            <a:r>
              <a:rPr lang="en-GB" sz="2400" dirty="0">
                <a:effectLst/>
                <a:latin typeface="+mn-lt"/>
                <a:ea typeface="Cambria" panose="02040503050406030204" pitchFamily="18" charset="0"/>
                <a:cs typeface="Calibri Light" panose="020F0302020204030204" pitchFamily="34" charset="0"/>
              </a:rPr>
              <a:t>What did you learn about collaborating to reach agreement? What would you do differently next time?</a:t>
            </a:r>
            <a:endParaRPr lang="en-GB" sz="2400" dirty="0">
              <a:effectLst/>
              <a:latin typeface="+mn-lt"/>
              <a:ea typeface="Cambria" panose="02040503050406030204" pitchFamily="18" charset="0"/>
              <a:cs typeface="Aptos" panose="020B0004020202020204" pitchFamily="34" charset="0"/>
            </a:endParaRPr>
          </a:p>
        </p:txBody>
      </p:sp>
      <p:sp>
        <p:nvSpPr>
          <p:cNvPr id="2" name="Rectangle 1">
            <a:extLst>
              <a:ext uri="{FF2B5EF4-FFF2-40B4-BE49-F238E27FC236}">
                <a16:creationId xmlns:a16="http://schemas.microsoft.com/office/drawing/2014/main" id="{8F52B894-E248-6B96-EEB5-13E43121C2F1}"/>
              </a:ext>
            </a:extLst>
          </p:cNvPr>
          <p:cNvSpPr/>
          <p:nvPr/>
        </p:nvSpPr>
        <p:spPr>
          <a:xfrm>
            <a:off x="10716322" y="341469"/>
            <a:ext cx="1081668"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8128763"/>
      </p:ext>
    </p:extLst>
  </p:cSld>
  <p:clrMapOvr>
    <a:masterClrMapping/>
  </p:clrMapOvr>
  <mc:AlternateContent xmlns:mc="http://schemas.openxmlformats.org/markup-compatibility/2006" xmlns:p14="http://schemas.microsoft.com/office/powerpoint/2010/main">
    <mc:Choice Requires="p14">
      <p:transition spd="slow" p14:dur="2000" advTm="27012"/>
    </mc:Choice>
    <mc:Fallback xmlns="">
      <p:transition spd="slow" advTm="2701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2CE852-2668-E178-4073-34DB5377BE06}"/>
              </a:ext>
            </a:extLst>
          </p:cNvPr>
          <p:cNvSpPr>
            <a:spLocks noGrp="1"/>
          </p:cNvSpPr>
          <p:nvPr>
            <p:ph type="title"/>
          </p:nvPr>
        </p:nvSpPr>
        <p:spPr/>
        <p:txBody>
          <a:bodyPr>
            <a:normAutofit/>
          </a:bodyPr>
          <a:lstStyle/>
          <a:p>
            <a:r>
              <a:rPr lang="en-GB" sz="4000" dirty="0"/>
              <a:t>Task 4: Analysis and Reflections</a:t>
            </a:r>
          </a:p>
        </p:txBody>
      </p:sp>
      <p:sp>
        <p:nvSpPr>
          <p:cNvPr id="5" name="Content Placeholder 4">
            <a:extLst>
              <a:ext uri="{FF2B5EF4-FFF2-40B4-BE49-F238E27FC236}">
                <a16:creationId xmlns:a16="http://schemas.microsoft.com/office/drawing/2014/main" id="{51E6318F-F5E0-1254-7FD4-508C54F9CF2F}"/>
              </a:ext>
            </a:extLst>
          </p:cNvPr>
          <p:cNvSpPr>
            <a:spLocks noGrp="1"/>
          </p:cNvSpPr>
          <p:nvPr>
            <p:ph sz="half" idx="1"/>
          </p:nvPr>
        </p:nvSpPr>
        <p:spPr>
          <a:xfrm>
            <a:off x="710889" y="1958628"/>
            <a:ext cx="10770221" cy="3511147"/>
          </a:xfrm>
        </p:spPr>
        <p:txBody>
          <a:bodyPr>
            <a:normAutofit lnSpcReduction="10000"/>
          </a:bodyPr>
          <a:lstStyle/>
          <a:p>
            <a:pPr marL="0" indent="0">
              <a:spcAft>
                <a:spcPts val="600"/>
              </a:spcAft>
              <a:buNone/>
            </a:pPr>
            <a:r>
              <a:rPr lang="en-GB" sz="2400" dirty="0">
                <a:latin typeface="Calibri" panose="020F0502020204030204" pitchFamily="34" charset="0"/>
                <a:ea typeface="Calibri" panose="020F0502020204030204" pitchFamily="34" charset="0"/>
                <a:cs typeface="Calibri" panose="020F0502020204030204" pitchFamily="34" charset="0"/>
              </a:rPr>
              <a:t>Split the team into pairs and work with a partner.</a:t>
            </a:r>
          </a:p>
          <a:p>
            <a:pPr>
              <a:spcAft>
                <a:spcPts val="600"/>
              </a:spcAft>
              <a:buSzPct val="150000"/>
              <a:buFont typeface="+mj-lt"/>
              <a:buAutoNum type="alphaUcPeriod" startAt="2"/>
            </a:pPr>
            <a:r>
              <a:rPr lang="en-GB" sz="2400" dirty="0">
                <a:effectLst/>
                <a:latin typeface="Calibri" panose="020F0502020204030204" pitchFamily="34" charset="0"/>
                <a:ea typeface="Calibri" panose="020F0502020204030204" pitchFamily="34" charset="0"/>
                <a:cs typeface="Calibri" panose="020F0502020204030204" pitchFamily="34" charset="0"/>
              </a:rPr>
              <a:t>Reflect on your own performance and that of your partner. How well did you / your partner  mediate your / his / her text? </a:t>
            </a:r>
          </a:p>
          <a:p>
            <a:pPr marL="342900" lvl="0" indent="-342900">
              <a:spcAft>
                <a:spcPts val="600"/>
              </a:spcAft>
              <a:buFont typeface="+mj-lt"/>
              <a:buAutoNum type="arabicPeriod"/>
              <a:tabLst>
                <a:tab pos="228600" algn="l"/>
              </a:tabLst>
            </a:pPr>
            <a:r>
              <a:rPr lang="en-GB" sz="2400" dirty="0">
                <a:effectLst/>
                <a:latin typeface="Calibri" panose="020F0502020204030204" pitchFamily="34" charset="0"/>
                <a:ea typeface="Calibri" panose="020F0502020204030204" pitchFamily="34" charset="0"/>
                <a:cs typeface="Calibri" panose="020F0502020204030204" pitchFamily="34" charset="0"/>
              </a:rPr>
              <a:t>How complete and correct was the information you gave / your partner gave?</a:t>
            </a:r>
          </a:p>
          <a:p>
            <a:pPr marL="342900" lvl="0" indent="-342900">
              <a:spcAft>
                <a:spcPts val="600"/>
              </a:spcAft>
              <a:buFont typeface="+mj-lt"/>
              <a:buAutoNum type="arabicPeriod"/>
              <a:tabLst>
                <a:tab pos="228600" algn="l"/>
              </a:tabLst>
            </a:pPr>
            <a:r>
              <a:rPr lang="en-GB" sz="2400" dirty="0">
                <a:effectLst/>
                <a:latin typeface="Calibri" panose="020F0502020204030204" pitchFamily="34" charset="0"/>
                <a:ea typeface="Calibri" panose="020F0502020204030204" pitchFamily="34" charset="0"/>
                <a:cs typeface="Calibri" panose="020F0502020204030204" pitchFamily="34" charset="0"/>
              </a:rPr>
              <a:t>How well did you / your partner convey the information? How confidently, clearly, fluently, and accurately?</a:t>
            </a:r>
          </a:p>
          <a:p>
            <a:pPr marL="342900" lvl="0" indent="-342900">
              <a:spcAft>
                <a:spcPts val="600"/>
              </a:spcAft>
              <a:buFont typeface="+mj-lt"/>
              <a:buAutoNum type="arabicPeriod"/>
              <a:tabLst>
                <a:tab pos="228600" algn="l"/>
              </a:tabLst>
            </a:pPr>
            <a:r>
              <a:rPr lang="en-GB" sz="2400" dirty="0">
                <a:effectLst/>
                <a:latin typeface="Calibri" panose="020F0502020204030204" pitchFamily="34" charset="0"/>
                <a:ea typeface="Calibri" panose="020F0502020204030204" pitchFamily="34" charset="0"/>
                <a:cs typeface="Calibri" panose="020F0502020204030204" pitchFamily="34" charset="0"/>
              </a:rPr>
              <a:t>Was it delivered interactively? How did you / your partner help others understand the text &amp;/or the info?</a:t>
            </a:r>
          </a:p>
        </p:txBody>
      </p:sp>
      <p:sp>
        <p:nvSpPr>
          <p:cNvPr id="2" name="Rectangle 1">
            <a:extLst>
              <a:ext uri="{FF2B5EF4-FFF2-40B4-BE49-F238E27FC236}">
                <a16:creationId xmlns:a16="http://schemas.microsoft.com/office/drawing/2014/main" id="{72B1E8D0-0DE5-9C96-461F-592CF0753A34}"/>
              </a:ext>
            </a:extLst>
          </p:cNvPr>
          <p:cNvSpPr/>
          <p:nvPr/>
        </p:nvSpPr>
        <p:spPr>
          <a:xfrm>
            <a:off x="10716322" y="341469"/>
            <a:ext cx="1081668"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4424235"/>
      </p:ext>
    </p:extLst>
  </p:cSld>
  <p:clrMapOvr>
    <a:masterClrMapping/>
  </p:clrMapOvr>
  <mc:AlternateContent xmlns:mc="http://schemas.openxmlformats.org/markup-compatibility/2006" xmlns:p14="http://schemas.microsoft.com/office/powerpoint/2010/main">
    <mc:Choice Requires="p14">
      <p:transition spd="slow" p14:dur="2000" advTm="27012"/>
    </mc:Choice>
    <mc:Fallback xmlns="">
      <p:transition spd="slow" advTm="2701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2CE852-2668-E178-4073-34DB5377BE06}"/>
              </a:ext>
            </a:extLst>
          </p:cNvPr>
          <p:cNvSpPr>
            <a:spLocks noGrp="1"/>
          </p:cNvSpPr>
          <p:nvPr>
            <p:ph type="title"/>
          </p:nvPr>
        </p:nvSpPr>
        <p:spPr/>
        <p:txBody>
          <a:bodyPr>
            <a:normAutofit/>
          </a:bodyPr>
          <a:lstStyle/>
          <a:p>
            <a:r>
              <a:rPr lang="en-GB" sz="4000" dirty="0"/>
              <a:t>Task 4: Analysis and Reflections</a:t>
            </a:r>
          </a:p>
        </p:txBody>
      </p:sp>
      <p:sp>
        <p:nvSpPr>
          <p:cNvPr id="5" name="Content Placeholder 4">
            <a:extLst>
              <a:ext uri="{FF2B5EF4-FFF2-40B4-BE49-F238E27FC236}">
                <a16:creationId xmlns:a16="http://schemas.microsoft.com/office/drawing/2014/main" id="{51E6318F-F5E0-1254-7FD4-508C54F9CF2F}"/>
              </a:ext>
            </a:extLst>
          </p:cNvPr>
          <p:cNvSpPr>
            <a:spLocks noGrp="1"/>
          </p:cNvSpPr>
          <p:nvPr>
            <p:ph sz="half" idx="1"/>
          </p:nvPr>
        </p:nvSpPr>
        <p:spPr>
          <a:xfrm>
            <a:off x="710889" y="2199047"/>
            <a:ext cx="10770221" cy="2954844"/>
          </a:xfrm>
        </p:spPr>
        <p:txBody>
          <a:bodyPr>
            <a:noAutofit/>
          </a:bodyPr>
          <a:lstStyle/>
          <a:p>
            <a:pPr>
              <a:spcAft>
                <a:spcPts val="600"/>
              </a:spcAft>
              <a:buSzPct val="150000"/>
              <a:buFont typeface="+mj-lt"/>
              <a:buAutoNum type="alphaUcPeriod" startAt="3"/>
            </a:pPr>
            <a:r>
              <a:rPr lang="en-GB" sz="2400" dirty="0">
                <a:effectLst/>
                <a:latin typeface="+mn-lt"/>
                <a:ea typeface="Cambria" panose="02040503050406030204" pitchFamily="18" charset="0"/>
                <a:cs typeface="Calibri Light" panose="020F0302020204030204" pitchFamily="34" charset="0"/>
              </a:rPr>
              <a:t>Reflect on your own performance and that of your partner. How actively did you / your partner  listen?</a:t>
            </a:r>
            <a:endParaRPr lang="en-GB" sz="2400" dirty="0">
              <a:effectLst/>
              <a:latin typeface="+mn-lt"/>
              <a:ea typeface="Cambria" panose="02040503050406030204" pitchFamily="18" charset="0"/>
              <a:cs typeface="Aptos" panose="020B0004020202020204" pitchFamily="34" charset="0"/>
            </a:endParaRPr>
          </a:p>
          <a:p>
            <a:pPr lvl="0">
              <a:spcBef>
                <a:spcPts val="600"/>
              </a:spcBef>
              <a:spcAft>
                <a:spcPts val="1200"/>
              </a:spcAft>
              <a:buFont typeface="+mj-lt"/>
              <a:buAutoNum type="arabicPeriod"/>
            </a:pPr>
            <a:r>
              <a:rPr lang="en-GB" sz="2400" dirty="0">
                <a:solidFill>
                  <a:srgbClr val="000000"/>
                </a:solidFill>
                <a:effectLst/>
                <a:latin typeface="+mn-lt"/>
                <a:ea typeface="Calibri" panose="020F0502020204030204" pitchFamily="34" charset="0"/>
                <a:cs typeface="Calibri" panose="020F0502020204030204" pitchFamily="34" charset="0"/>
              </a:rPr>
              <a:t>Did you / your partner understand all the information about the other trips</a:t>
            </a:r>
            <a:r>
              <a:rPr lang="en-GB" sz="2400" dirty="0">
                <a:effectLst/>
                <a:latin typeface="+mn-lt"/>
                <a:ea typeface="Cambria" panose="02040503050406030204" pitchFamily="18" charset="0"/>
                <a:cs typeface="Calibri" panose="020F0502020204030204" pitchFamily="34" charset="0"/>
              </a:rPr>
              <a:t>? </a:t>
            </a:r>
          </a:p>
          <a:p>
            <a:pPr>
              <a:spcBef>
                <a:spcPts val="600"/>
              </a:spcBef>
              <a:spcAft>
                <a:spcPts val="1200"/>
              </a:spcAft>
              <a:buFont typeface="+mj-lt"/>
              <a:buAutoNum type="arabicPeriod"/>
            </a:pPr>
            <a:r>
              <a:rPr lang="en-GB" sz="2400" dirty="0">
                <a:solidFill>
                  <a:srgbClr val="000000"/>
                </a:solidFill>
                <a:effectLst/>
                <a:latin typeface="+mn-lt"/>
                <a:ea typeface="Calibri" panose="020F0502020204030204" pitchFamily="34" charset="0"/>
                <a:cs typeface="Calibri" panose="020F0502020204030204" pitchFamily="34" charset="0"/>
              </a:rPr>
              <a:t>What did you</a:t>
            </a:r>
            <a:r>
              <a:rPr lang="en-GB" sz="2400" dirty="0">
                <a:solidFill>
                  <a:srgbClr val="000000"/>
                </a:solidFill>
                <a:latin typeface="+mn-lt"/>
                <a:ea typeface="Calibri" panose="020F0502020204030204" pitchFamily="34" charset="0"/>
                <a:cs typeface="Calibri" panose="020F0502020204030204" pitchFamily="34" charset="0"/>
              </a:rPr>
              <a:t> / your partner</a:t>
            </a:r>
            <a:r>
              <a:rPr lang="en-GB" sz="2400" dirty="0">
                <a:solidFill>
                  <a:srgbClr val="000000"/>
                </a:solidFill>
                <a:effectLst/>
                <a:latin typeface="+mn-lt"/>
                <a:ea typeface="Calibri" panose="020F0502020204030204" pitchFamily="34" charset="0"/>
                <a:cs typeface="Calibri" panose="020F0502020204030204" pitchFamily="34" charset="0"/>
              </a:rPr>
              <a:t> do to show it?</a:t>
            </a:r>
            <a:endParaRPr lang="en-GB" sz="2400" dirty="0">
              <a:effectLst/>
              <a:latin typeface="+mn-lt"/>
              <a:ea typeface="Cambria" panose="02040503050406030204" pitchFamily="18" charset="0"/>
              <a:cs typeface="Calibri" panose="020F0502020204030204" pitchFamily="34" charset="0"/>
            </a:endParaRPr>
          </a:p>
          <a:p>
            <a:pPr>
              <a:spcBef>
                <a:spcPts val="600"/>
              </a:spcBef>
              <a:spcAft>
                <a:spcPts val="1200"/>
              </a:spcAft>
              <a:buFont typeface="+mj-lt"/>
              <a:buAutoNum type="arabicPeriod"/>
            </a:pPr>
            <a:r>
              <a:rPr lang="en-GB" sz="2400" dirty="0">
                <a:solidFill>
                  <a:srgbClr val="000000"/>
                </a:solidFill>
                <a:effectLst/>
                <a:latin typeface="+mn-lt"/>
                <a:ea typeface="Calibri" panose="020F0502020204030204" pitchFamily="34" charset="0"/>
                <a:cs typeface="Calibri" panose="020F0502020204030204" pitchFamily="34" charset="0"/>
              </a:rPr>
              <a:t>Did you take notes? </a:t>
            </a:r>
          </a:p>
          <a:p>
            <a:pPr>
              <a:spcBef>
                <a:spcPts val="600"/>
              </a:spcBef>
              <a:spcAft>
                <a:spcPts val="1200"/>
              </a:spcAft>
              <a:buFont typeface="+mj-lt"/>
              <a:buAutoNum type="arabicPeriod"/>
            </a:pPr>
            <a:r>
              <a:rPr lang="en-GB" sz="2400" dirty="0">
                <a:effectLst/>
                <a:latin typeface="+mn-lt"/>
                <a:ea typeface="Cambria" panose="02040503050406030204" pitchFamily="18" charset="0"/>
                <a:cs typeface="Calibri" panose="020F0502020204030204" pitchFamily="34" charset="0"/>
              </a:rPr>
              <a:t>What can you do differently to improve your </a:t>
            </a:r>
            <a:r>
              <a:rPr lang="en-GB" sz="2400" i="1" dirty="0">
                <a:effectLst/>
                <a:latin typeface="+mn-lt"/>
                <a:ea typeface="Cambria" panose="02040503050406030204" pitchFamily="18" charset="0"/>
                <a:cs typeface="Calibri" panose="020F0502020204030204" pitchFamily="34" charset="0"/>
              </a:rPr>
              <a:t>active listening </a:t>
            </a:r>
            <a:r>
              <a:rPr lang="en-GB" sz="2400" dirty="0">
                <a:effectLst/>
                <a:latin typeface="+mn-lt"/>
                <a:ea typeface="Cambria" panose="02040503050406030204" pitchFamily="18" charset="0"/>
                <a:cs typeface="Calibri" panose="020F0502020204030204" pitchFamily="34" charset="0"/>
              </a:rPr>
              <a:t>skills?</a:t>
            </a:r>
          </a:p>
          <a:p>
            <a:pPr marL="342900" lvl="0" indent="-342900">
              <a:spcBef>
                <a:spcPts val="600"/>
              </a:spcBef>
              <a:spcAft>
                <a:spcPts val="1200"/>
              </a:spcAft>
              <a:buFont typeface="+mj-lt"/>
              <a:buAutoNum type="arabicPeriod"/>
            </a:pPr>
            <a:endParaRPr lang="en-GB" sz="2400" dirty="0">
              <a:effectLst/>
              <a:latin typeface="Calibri" panose="020F0502020204030204" pitchFamily="34" charset="0"/>
              <a:ea typeface="Cambria" panose="02040503050406030204" pitchFamily="18" charset="0"/>
              <a:cs typeface="Calibri" panose="020F0502020204030204" pitchFamily="34" charset="0"/>
            </a:endParaRPr>
          </a:p>
        </p:txBody>
      </p:sp>
      <p:sp>
        <p:nvSpPr>
          <p:cNvPr id="2" name="Rectangle 1">
            <a:extLst>
              <a:ext uri="{FF2B5EF4-FFF2-40B4-BE49-F238E27FC236}">
                <a16:creationId xmlns:a16="http://schemas.microsoft.com/office/drawing/2014/main" id="{30F587CF-A4DF-6B69-C9E6-5A27F091F074}"/>
              </a:ext>
            </a:extLst>
          </p:cNvPr>
          <p:cNvSpPr/>
          <p:nvPr/>
        </p:nvSpPr>
        <p:spPr>
          <a:xfrm>
            <a:off x="10716322" y="341469"/>
            <a:ext cx="1081668"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97602710"/>
      </p:ext>
    </p:extLst>
  </p:cSld>
  <p:clrMapOvr>
    <a:masterClrMapping/>
  </p:clrMapOvr>
  <mc:AlternateContent xmlns:mc="http://schemas.openxmlformats.org/markup-compatibility/2006" xmlns:p14="http://schemas.microsoft.com/office/powerpoint/2010/main">
    <mc:Choice Requires="p14">
      <p:transition spd="slow" p14:dur="2000" advTm="27012"/>
    </mc:Choice>
    <mc:Fallback xmlns="">
      <p:transition spd="slow" advTm="2701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50F92A0-1308-568F-E812-0A40B1C27DB2}"/>
              </a:ext>
            </a:extLst>
          </p:cNvPr>
          <p:cNvPicPr>
            <a:picLocks noChangeAspect="1"/>
          </p:cNvPicPr>
          <p:nvPr/>
        </p:nvPicPr>
        <p:blipFill rotWithShape="1">
          <a:blip r:embed="rId3"/>
          <a:srcRect b="15522"/>
          <a:stretch/>
        </p:blipFill>
        <p:spPr>
          <a:xfrm>
            <a:off x="0" y="0"/>
            <a:ext cx="12192000" cy="6858000"/>
          </a:xfrm>
          <a:prstGeom prst="rect">
            <a:avLst/>
          </a:prstGeom>
        </p:spPr>
      </p:pic>
      <p:sp>
        <p:nvSpPr>
          <p:cNvPr id="16" name="Oval Callout 7">
            <a:extLst>
              <a:ext uri="{FF2B5EF4-FFF2-40B4-BE49-F238E27FC236}">
                <a16:creationId xmlns:a16="http://schemas.microsoft.com/office/drawing/2014/main" id="{92CED031-B6BA-1398-312F-8D26AA77355F}"/>
              </a:ext>
            </a:extLst>
          </p:cNvPr>
          <p:cNvSpPr/>
          <p:nvPr/>
        </p:nvSpPr>
        <p:spPr>
          <a:xfrm>
            <a:off x="7708746" y="171231"/>
            <a:ext cx="4257282" cy="2571969"/>
          </a:xfrm>
          <a:prstGeom prst="wedgeEllipseCallout">
            <a:avLst>
              <a:gd name="adj1" fmla="val 37462"/>
              <a:gd name="adj2" fmla="val 77999"/>
            </a:avLst>
          </a:prstGeom>
          <a:solidFill>
            <a:srgbClr val="008877"/>
          </a:solidFill>
          <a:ln w="114300" cmpd="sng">
            <a:solidFill>
              <a:schemeClr val="bg1"/>
            </a:solidFill>
          </a:ln>
          <a:effectLst>
            <a:outerShdw blurRad="400050" dist="139700" dir="8100000" sx="102000" sy="102000" algn="tr" rotWithShape="0">
              <a:prstClr val="black">
                <a:alpha val="2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b="1" dirty="0">
                <a:solidFill>
                  <a:schemeClr val="bg1"/>
                </a:solidFill>
                <a:latin typeface="Calibri Light" panose="020F0302020204030204" pitchFamily="34" charset="0"/>
                <a:cs typeface="Calibri Light" panose="020F0302020204030204" pitchFamily="34" charset="0"/>
              </a:rPr>
              <a:t>Recommending a School Trip</a:t>
            </a:r>
          </a:p>
        </p:txBody>
      </p:sp>
    </p:spTree>
    <p:extLst>
      <p:ext uri="{BB962C8B-B14F-4D97-AF65-F5344CB8AC3E}">
        <p14:creationId xmlns:p14="http://schemas.microsoft.com/office/powerpoint/2010/main" val="2007697356"/>
      </p:ext>
    </p:extLst>
  </p:cSld>
  <p:clrMapOvr>
    <a:masterClrMapping/>
  </p:clrMapOvr>
  <mc:AlternateContent xmlns:mc="http://schemas.openxmlformats.org/markup-compatibility/2006" xmlns:p14="http://schemas.microsoft.com/office/powerpoint/2010/main">
    <mc:Choice Requires="p14">
      <p:transition spd="slow" p14:dur="2000" advTm="5026"/>
    </mc:Choice>
    <mc:Fallback xmlns="">
      <p:transition spd="slow" advTm="50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2CE852-2668-E178-4073-34DB5377BE06}"/>
              </a:ext>
            </a:extLst>
          </p:cNvPr>
          <p:cNvSpPr>
            <a:spLocks noGrp="1"/>
          </p:cNvSpPr>
          <p:nvPr>
            <p:ph type="title"/>
          </p:nvPr>
        </p:nvSpPr>
        <p:spPr/>
        <p:txBody>
          <a:bodyPr>
            <a:normAutofit/>
          </a:bodyPr>
          <a:lstStyle/>
          <a:p>
            <a:r>
              <a:rPr lang="en-GB" sz="4000" dirty="0"/>
              <a:t>Task 4: Analysis and Reflections</a:t>
            </a:r>
          </a:p>
        </p:txBody>
      </p:sp>
      <p:sp>
        <p:nvSpPr>
          <p:cNvPr id="5" name="Content Placeholder 4">
            <a:extLst>
              <a:ext uri="{FF2B5EF4-FFF2-40B4-BE49-F238E27FC236}">
                <a16:creationId xmlns:a16="http://schemas.microsoft.com/office/drawing/2014/main" id="{51E6318F-F5E0-1254-7FD4-508C54F9CF2F}"/>
              </a:ext>
            </a:extLst>
          </p:cNvPr>
          <p:cNvSpPr>
            <a:spLocks noGrp="1"/>
          </p:cNvSpPr>
          <p:nvPr>
            <p:ph sz="half" idx="1"/>
          </p:nvPr>
        </p:nvSpPr>
        <p:spPr>
          <a:xfrm>
            <a:off x="838199" y="1667032"/>
            <a:ext cx="10770221" cy="5032375"/>
          </a:xfrm>
        </p:spPr>
        <p:txBody>
          <a:bodyPr>
            <a:normAutofit lnSpcReduction="10000"/>
          </a:bodyPr>
          <a:lstStyle/>
          <a:p>
            <a:pPr>
              <a:lnSpc>
                <a:spcPct val="115000"/>
              </a:lnSpc>
              <a:spcAft>
                <a:spcPts val="1000"/>
              </a:spcAft>
              <a:buSzPct val="150000"/>
              <a:buFont typeface="+mj-lt"/>
              <a:buAutoNum type="alphaUcPeriod" startAt="4"/>
            </a:pPr>
            <a:r>
              <a:rPr lang="en-GB" sz="2400" dirty="0">
                <a:effectLst/>
                <a:latin typeface="+mn-lt"/>
                <a:ea typeface="Cambria" panose="02040503050406030204" pitchFamily="18" charset="0"/>
                <a:cs typeface="Calibri" panose="020F0502020204030204" pitchFamily="34" charset="0"/>
              </a:rPr>
              <a:t>Reflect on your English.</a:t>
            </a:r>
          </a:p>
          <a:p>
            <a:pPr marL="342900" lvl="0" indent="-342900">
              <a:lnSpc>
                <a:spcPct val="107000"/>
              </a:lnSpc>
              <a:spcAft>
                <a:spcPts val="800"/>
              </a:spcAft>
              <a:buFont typeface="+mj-lt"/>
              <a:buAutoNum type="arabicParenR"/>
              <a:tabLst>
                <a:tab pos="457200" algn="l"/>
              </a:tabLst>
            </a:pPr>
            <a:r>
              <a:rPr lang="en-GB" sz="2400" dirty="0">
                <a:effectLst/>
                <a:latin typeface="Calibri" panose="020F0502020204030204" pitchFamily="34" charset="0"/>
                <a:ea typeface="Calibri" panose="020F0502020204030204" pitchFamily="34" charset="0"/>
                <a:cs typeface="Calibri" panose="020F0502020204030204" pitchFamily="34" charset="0"/>
              </a:rPr>
              <a:t>Were you / your partner easy to understand? How clear were you? How confident were you? How fluent were you? How much did you hesitate or repeat yourself, or search for the right word or expression?</a:t>
            </a:r>
            <a:endParaRPr lang="lt-LT" sz="24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rabicParenR"/>
              <a:tabLst>
                <a:tab pos="457200" algn="l"/>
              </a:tabLst>
            </a:pPr>
            <a:r>
              <a:rPr lang="en-GB" sz="2400" dirty="0">
                <a:effectLst/>
                <a:latin typeface="Calibri" panose="020F0502020204030204" pitchFamily="34" charset="0"/>
                <a:ea typeface="Calibri" panose="020F0502020204030204" pitchFamily="34" charset="0"/>
                <a:cs typeface="Calibri" panose="020F0502020204030204" pitchFamily="34" charset="0"/>
              </a:rPr>
              <a:t>What problems or difficulties, if any did you / your partner have with language e.g. vocabulary or expressions you needed but you don’t know in English? Make a list of the ones you want to remember.</a:t>
            </a:r>
            <a:endParaRPr lang="lt-LT" sz="24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rabicParenR"/>
              <a:tabLst>
                <a:tab pos="457200" algn="l"/>
              </a:tabLst>
            </a:pPr>
            <a:r>
              <a:rPr lang="en-GB" sz="2400" dirty="0">
                <a:effectLst/>
                <a:latin typeface="Calibri" panose="020F0502020204030204" pitchFamily="34" charset="0"/>
                <a:ea typeface="Calibri" panose="020F0502020204030204" pitchFamily="34" charset="0"/>
                <a:cs typeface="Calibri" panose="020F0502020204030204" pitchFamily="34" charset="0"/>
              </a:rPr>
              <a:t>Did you notice any (typical) language mistakes? Make a list of the ones you want to remember.</a:t>
            </a:r>
            <a:endParaRPr lang="lt-LT" sz="24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rabicParenR"/>
              <a:tabLst>
                <a:tab pos="457200" algn="l"/>
              </a:tabLst>
            </a:pPr>
            <a:r>
              <a:rPr lang="en-GB" sz="2400" dirty="0">
                <a:effectLst/>
                <a:latin typeface="Calibri" panose="020F0502020204030204" pitchFamily="34" charset="0"/>
                <a:ea typeface="Calibri" panose="020F0502020204030204" pitchFamily="34" charset="0"/>
                <a:cs typeface="Calibri" panose="020F0502020204030204" pitchFamily="34" charset="0"/>
              </a:rPr>
              <a:t>What can you do differently to improve your language accuracy or fluency?</a:t>
            </a:r>
            <a:endParaRPr lang="lt-LT" sz="24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15000"/>
              </a:lnSpc>
              <a:spcAft>
                <a:spcPts val="1000"/>
              </a:spcAft>
              <a:buSzPct val="150000"/>
              <a:buNone/>
            </a:pPr>
            <a:endParaRPr lang="en-GB" sz="2400" dirty="0">
              <a:effectLst/>
              <a:latin typeface="+mn-lt"/>
              <a:ea typeface="Cambria" panose="02040503050406030204" pitchFamily="18" charset="0"/>
              <a:cs typeface="Calibri" panose="020F0502020204030204" pitchFamily="34" charset="0"/>
            </a:endParaRPr>
          </a:p>
        </p:txBody>
      </p:sp>
      <p:sp>
        <p:nvSpPr>
          <p:cNvPr id="2" name="Rectangle 1">
            <a:extLst>
              <a:ext uri="{FF2B5EF4-FFF2-40B4-BE49-F238E27FC236}">
                <a16:creationId xmlns:a16="http://schemas.microsoft.com/office/drawing/2014/main" id="{711ABDFD-269B-8B7F-FCBE-BD34C8FA6620}"/>
              </a:ext>
            </a:extLst>
          </p:cNvPr>
          <p:cNvSpPr/>
          <p:nvPr/>
        </p:nvSpPr>
        <p:spPr>
          <a:xfrm>
            <a:off x="10716322" y="341469"/>
            <a:ext cx="1081668"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1854558"/>
      </p:ext>
    </p:extLst>
  </p:cSld>
  <p:clrMapOvr>
    <a:masterClrMapping/>
  </p:clrMapOvr>
  <mc:AlternateContent xmlns:mc="http://schemas.openxmlformats.org/markup-compatibility/2006" xmlns:p14="http://schemas.microsoft.com/office/powerpoint/2010/main">
    <mc:Choice Requires="p14">
      <p:transition spd="slow" p14:dur="2000" advTm="27012"/>
    </mc:Choice>
    <mc:Fallback xmlns="">
      <p:transition spd="slow" advTm="2701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34A28F-21BD-6345-1AF8-2CD63482F7D6}"/>
              </a:ext>
            </a:extLst>
          </p:cNvPr>
          <p:cNvSpPr/>
          <p:nvPr/>
        </p:nvSpPr>
        <p:spPr>
          <a:xfrm>
            <a:off x="10649415" y="341469"/>
            <a:ext cx="1059365" cy="1219702"/>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C92CE852-2668-E178-4073-34DB5377BE06}"/>
              </a:ext>
            </a:extLst>
          </p:cNvPr>
          <p:cNvSpPr>
            <a:spLocks noGrp="1"/>
          </p:cNvSpPr>
          <p:nvPr>
            <p:ph type="title"/>
          </p:nvPr>
        </p:nvSpPr>
        <p:spPr>
          <a:xfrm>
            <a:off x="1970314" y="341469"/>
            <a:ext cx="9738466" cy="1325563"/>
          </a:xfrm>
        </p:spPr>
        <p:txBody>
          <a:bodyPr>
            <a:normAutofit/>
          </a:bodyPr>
          <a:lstStyle/>
          <a:p>
            <a:r>
              <a:rPr lang="en-GB" sz="4000" dirty="0"/>
              <a:t>Listen to your discussion and evaluate it</a:t>
            </a:r>
          </a:p>
        </p:txBody>
      </p:sp>
      <p:graphicFrame>
        <p:nvGraphicFramePr>
          <p:cNvPr id="2" name="Table 1">
            <a:extLst>
              <a:ext uri="{FF2B5EF4-FFF2-40B4-BE49-F238E27FC236}">
                <a16:creationId xmlns:a16="http://schemas.microsoft.com/office/drawing/2014/main" id="{D0D20200-02FF-E37D-B1A4-9611195A89D8}"/>
              </a:ext>
            </a:extLst>
          </p:cNvPr>
          <p:cNvGraphicFramePr>
            <a:graphicFrameLocks noGrp="1"/>
          </p:cNvGraphicFramePr>
          <p:nvPr>
            <p:extLst>
              <p:ext uri="{D42A27DB-BD31-4B8C-83A1-F6EECF244321}">
                <p14:modId xmlns:p14="http://schemas.microsoft.com/office/powerpoint/2010/main" val="465810069"/>
              </p:ext>
            </p:extLst>
          </p:nvPr>
        </p:nvGraphicFramePr>
        <p:xfrm>
          <a:off x="559367" y="1561171"/>
          <a:ext cx="10619730" cy="5174901"/>
        </p:xfrm>
        <a:graphic>
          <a:graphicData uri="http://schemas.openxmlformats.org/drawingml/2006/table">
            <a:tbl>
              <a:tblPr firstRow="1" firstCol="1" bandRow="1">
                <a:tableStyleId>{72833802-FEF1-4C79-8D5D-14CF1EAF98D9}</a:tableStyleId>
              </a:tblPr>
              <a:tblGrid>
                <a:gridCol w="7297983">
                  <a:extLst>
                    <a:ext uri="{9D8B030D-6E8A-4147-A177-3AD203B41FA5}">
                      <a16:colId xmlns:a16="http://schemas.microsoft.com/office/drawing/2014/main" val="2926932252"/>
                    </a:ext>
                  </a:extLst>
                </a:gridCol>
                <a:gridCol w="663453">
                  <a:extLst>
                    <a:ext uri="{9D8B030D-6E8A-4147-A177-3AD203B41FA5}">
                      <a16:colId xmlns:a16="http://schemas.microsoft.com/office/drawing/2014/main" val="1758360344"/>
                    </a:ext>
                  </a:extLst>
                </a:gridCol>
                <a:gridCol w="670177">
                  <a:extLst>
                    <a:ext uri="{9D8B030D-6E8A-4147-A177-3AD203B41FA5}">
                      <a16:colId xmlns:a16="http://schemas.microsoft.com/office/drawing/2014/main" val="499381320"/>
                    </a:ext>
                  </a:extLst>
                </a:gridCol>
                <a:gridCol w="663453">
                  <a:extLst>
                    <a:ext uri="{9D8B030D-6E8A-4147-A177-3AD203B41FA5}">
                      <a16:colId xmlns:a16="http://schemas.microsoft.com/office/drawing/2014/main" val="3896003345"/>
                    </a:ext>
                  </a:extLst>
                </a:gridCol>
                <a:gridCol w="663453">
                  <a:extLst>
                    <a:ext uri="{9D8B030D-6E8A-4147-A177-3AD203B41FA5}">
                      <a16:colId xmlns:a16="http://schemas.microsoft.com/office/drawing/2014/main" val="223604490"/>
                    </a:ext>
                  </a:extLst>
                </a:gridCol>
                <a:gridCol w="661211">
                  <a:extLst>
                    <a:ext uri="{9D8B030D-6E8A-4147-A177-3AD203B41FA5}">
                      <a16:colId xmlns:a16="http://schemas.microsoft.com/office/drawing/2014/main" val="724492405"/>
                    </a:ext>
                  </a:extLst>
                </a:gridCol>
              </a:tblGrid>
              <a:tr h="861776">
                <a:tc>
                  <a:txBody>
                    <a:bodyPr/>
                    <a:lstStyle/>
                    <a:p>
                      <a:pPr>
                        <a:lnSpc>
                          <a:spcPct val="115000"/>
                        </a:lnSpc>
                        <a:spcAft>
                          <a:spcPts val="1000"/>
                        </a:spcAft>
                      </a:pPr>
                      <a:r>
                        <a:rPr lang="en-GB" sz="2800" dirty="0">
                          <a:effectLst/>
                        </a:rPr>
                        <a:t>Self-evaluation</a:t>
                      </a:r>
                      <a:endParaRPr lang="es-AR" sz="2800" dirty="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GB" sz="2200" dirty="0">
                          <a:effectLst/>
                        </a:rPr>
                        <a:t>Yes</a:t>
                      </a:r>
                    </a:p>
                    <a:p>
                      <a:pPr algn="ctr">
                        <a:lnSpc>
                          <a:spcPct val="115000"/>
                        </a:lnSpc>
                        <a:spcAft>
                          <a:spcPts val="1000"/>
                        </a:spcAft>
                      </a:pPr>
                      <a:r>
                        <a:rPr lang="en-GB" sz="2200" dirty="0">
                          <a:effectLst/>
                        </a:rPr>
                        <a:t>4</a:t>
                      </a:r>
                      <a:endParaRPr lang="es-AR" sz="2200" dirty="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GB" sz="2200">
                          <a:effectLst/>
                        </a:rPr>
                        <a:t>3</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GB" sz="2200">
                          <a:effectLst/>
                        </a:rPr>
                        <a:t>2</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GB" sz="2200">
                          <a:effectLst/>
                        </a:rPr>
                        <a:t>1</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GB" sz="2200" dirty="0">
                          <a:effectLst/>
                        </a:rPr>
                        <a:t>No</a:t>
                      </a:r>
                    </a:p>
                    <a:p>
                      <a:pPr algn="ctr">
                        <a:lnSpc>
                          <a:spcPct val="115000"/>
                        </a:lnSpc>
                        <a:spcAft>
                          <a:spcPts val="1000"/>
                        </a:spcAft>
                      </a:pPr>
                      <a:r>
                        <a:rPr lang="en-GB" sz="2200" dirty="0">
                          <a:effectLst/>
                        </a:rPr>
                        <a:t>0</a:t>
                      </a:r>
                      <a:endParaRPr lang="es-AR" sz="2200" dirty="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2249795"/>
                  </a:ext>
                </a:extLst>
              </a:tr>
              <a:tr h="443512">
                <a:tc>
                  <a:txBody>
                    <a:bodyPr/>
                    <a:lstStyle/>
                    <a:p>
                      <a:pPr>
                        <a:lnSpc>
                          <a:spcPct val="115000"/>
                        </a:lnSpc>
                        <a:spcAft>
                          <a:spcPts val="1000"/>
                        </a:spcAft>
                      </a:pPr>
                      <a:r>
                        <a:rPr lang="en-GB" sz="2000" b="0" dirty="0">
                          <a:effectLst/>
                        </a:rPr>
                        <a:t>Success: Did you agree on a recommendation?  </a:t>
                      </a:r>
                      <a:endParaRPr lang="es-AR" sz="2000" b="0" dirty="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4265858"/>
                  </a:ext>
                </a:extLst>
              </a:tr>
              <a:tr h="914645">
                <a:tc>
                  <a:txBody>
                    <a:bodyPr/>
                    <a:lstStyle/>
                    <a:p>
                      <a:pPr>
                        <a:lnSpc>
                          <a:spcPct val="115000"/>
                        </a:lnSpc>
                        <a:spcAft>
                          <a:spcPts val="1000"/>
                        </a:spcAft>
                      </a:pPr>
                      <a:r>
                        <a:rPr lang="en-GB" sz="2000" b="0" dirty="0">
                          <a:effectLst/>
                        </a:rPr>
                        <a:t>Giving information: Did you give specific, relevant  information to help the group decide?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8967707"/>
                  </a:ext>
                </a:extLst>
              </a:tr>
              <a:tr h="443512">
                <a:tc>
                  <a:txBody>
                    <a:bodyPr/>
                    <a:lstStyle/>
                    <a:p>
                      <a:pPr>
                        <a:lnSpc>
                          <a:spcPct val="115000"/>
                        </a:lnSpc>
                        <a:spcAft>
                          <a:spcPts val="1000"/>
                        </a:spcAft>
                      </a:pPr>
                      <a:r>
                        <a:rPr lang="en-GB" sz="2000" b="0" dirty="0">
                          <a:effectLst/>
                        </a:rPr>
                        <a:t>Collaboration: Did you help the group reach a decision?</a:t>
                      </a:r>
                      <a:endParaRPr lang="es-AR" sz="2000" b="0" dirty="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dirty="0">
                          <a:effectLst/>
                        </a:rPr>
                        <a:t> </a:t>
                      </a:r>
                      <a:endParaRPr lang="es-AR" sz="2200" dirty="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2711615"/>
                  </a:ext>
                </a:extLst>
              </a:tr>
              <a:tr h="443512">
                <a:tc>
                  <a:txBody>
                    <a:bodyPr/>
                    <a:lstStyle/>
                    <a:p>
                      <a:pPr>
                        <a:lnSpc>
                          <a:spcPct val="115000"/>
                        </a:lnSpc>
                        <a:spcAft>
                          <a:spcPts val="1000"/>
                        </a:spcAft>
                      </a:pPr>
                      <a:r>
                        <a:rPr lang="en-GB" sz="2000" b="0" dirty="0">
                          <a:effectLst/>
                        </a:rPr>
                        <a:t>Comprehensibility: Were you easy to understand?</a:t>
                      </a:r>
                      <a:endParaRPr lang="es-AR" sz="2000" b="0" dirty="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0840447"/>
                  </a:ext>
                </a:extLst>
              </a:tr>
              <a:tr h="669770">
                <a:tc>
                  <a:txBody>
                    <a:bodyPr/>
                    <a:lstStyle/>
                    <a:p>
                      <a:pPr>
                        <a:lnSpc>
                          <a:spcPct val="115000"/>
                        </a:lnSpc>
                        <a:spcAft>
                          <a:spcPts val="1000"/>
                        </a:spcAft>
                      </a:pPr>
                      <a:r>
                        <a:rPr lang="en-GB" sz="2000" b="0" dirty="0">
                          <a:effectLst/>
                        </a:rPr>
                        <a:t>Fluency: Did you flow naturally without stopping, starting again, hesitating, repeating</a:t>
                      </a:r>
                      <a:r>
                        <a:rPr lang="lt-LT" sz="2000" b="0" dirty="0">
                          <a:effectLst/>
                        </a:rPr>
                        <a:t>,</a:t>
                      </a:r>
                      <a:r>
                        <a:rPr lang="en-GB" sz="2000" b="0" dirty="0">
                          <a:effectLst/>
                        </a:rPr>
                        <a:t> etc.</a:t>
                      </a:r>
                      <a:endParaRPr lang="es-AR" sz="2000" b="0" dirty="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4334809"/>
                  </a:ext>
                </a:extLst>
              </a:tr>
              <a:tr h="443512">
                <a:tc>
                  <a:txBody>
                    <a:bodyPr/>
                    <a:lstStyle/>
                    <a:p>
                      <a:pPr>
                        <a:lnSpc>
                          <a:spcPct val="115000"/>
                        </a:lnSpc>
                        <a:spcAft>
                          <a:spcPts val="1000"/>
                        </a:spcAft>
                      </a:pPr>
                      <a:r>
                        <a:rPr lang="en-GB" sz="2000" b="0" dirty="0">
                          <a:effectLst/>
                        </a:rPr>
                        <a:t>Accuracy: </a:t>
                      </a:r>
                      <a:r>
                        <a:rPr lang="en-US" sz="2000" b="0" dirty="0">
                          <a:effectLst/>
                        </a:rPr>
                        <a:t>W</a:t>
                      </a:r>
                      <a:r>
                        <a:rPr lang="lt-LT" sz="2000" b="0" dirty="0">
                          <a:effectLst/>
                        </a:rPr>
                        <a:t>ere</a:t>
                      </a:r>
                      <a:r>
                        <a:rPr lang="en-US" sz="2000" b="0" dirty="0"/>
                        <a:t> </a:t>
                      </a:r>
                      <a:r>
                        <a:rPr lang="lt-LT" sz="2000" b="0" dirty="0" err="1"/>
                        <a:t>you</a:t>
                      </a:r>
                      <a:r>
                        <a:rPr lang="en-US" sz="2000" b="0" dirty="0"/>
                        <a:t> grammatically and lexically correct?</a:t>
                      </a:r>
                      <a:endParaRPr lang="es-AR" sz="2000" b="0" dirty="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dirty="0">
                          <a:effectLst/>
                        </a:rPr>
                        <a:t> </a:t>
                      </a:r>
                      <a:endParaRPr lang="es-AR" sz="2200" dirty="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698631"/>
                  </a:ext>
                </a:extLst>
              </a:tr>
              <a:tr h="443512">
                <a:tc>
                  <a:txBody>
                    <a:bodyPr/>
                    <a:lstStyle/>
                    <a:p>
                      <a:pPr>
                        <a:lnSpc>
                          <a:spcPct val="115000"/>
                        </a:lnSpc>
                        <a:spcAft>
                          <a:spcPts val="1000"/>
                        </a:spcAft>
                      </a:pPr>
                      <a:r>
                        <a:rPr lang="en-GB" sz="2000" b="0" dirty="0">
                          <a:effectLst/>
                        </a:rPr>
                        <a:t>Interaction: Did you interact easily?</a:t>
                      </a:r>
                      <a:endParaRPr lang="es-AR" sz="2000" b="0" dirty="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dirty="0">
                          <a:effectLst/>
                        </a:rPr>
                        <a:t> </a:t>
                      </a:r>
                      <a:endParaRPr lang="es-AR" sz="2200" dirty="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dirty="0">
                          <a:effectLst/>
                        </a:rPr>
                        <a:t> </a:t>
                      </a:r>
                      <a:endParaRPr lang="es-AR" sz="2200" dirty="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dirty="0">
                          <a:effectLst/>
                        </a:rPr>
                        <a:t> </a:t>
                      </a:r>
                      <a:endParaRPr lang="es-AR" sz="2200" dirty="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a:effectLst/>
                        </a:rPr>
                        <a:t> </a:t>
                      </a: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2200" dirty="0">
                          <a:effectLst/>
                        </a:rPr>
                        <a:t> </a:t>
                      </a:r>
                      <a:endParaRPr lang="es-AR" sz="2200" dirty="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7802650"/>
                  </a:ext>
                </a:extLst>
              </a:tr>
              <a:tr h="443512">
                <a:tc gridSpan="5">
                  <a:txBody>
                    <a:bodyPr/>
                    <a:lstStyle/>
                    <a:p>
                      <a:pPr algn="r">
                        <a:lnSpc>
                          <a:spcPct val="115000"/>
                        </a:lnSpc>
                        <a:spcAft>
                          <a:spcPts val="1000"/>
                        </a:spcAft>
                      </a:pPr>
                      <a:r>
                        <a:rPr lang="es-AR" sz="2200" b="0" dirty="0">
                          <a:effectLst/>
                          <a:latin typeface="Calibri" panose="020F0502020204030204" pitchFamily="34" charset="0"/>
                          <a:ea typeface="Calibri" panose="020F0502020204030204" pitchFamily="34" charset="0"/>
                          <a:cs typeface="Cambria" panose="02040503050406030204" pitchFamily="18" charset="0"/>
                        </a:rPr>
                        <a:t>Total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15000"/>
                        </a:lnSpc>
                        <a:spcAft>
                          <a:spcPts val="1000"/>
                        </a:spcAft>
                      </a:pPr>
                      <a:endParaRPr lang="es-AR" sz="2200" dirty="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15000"/>
                        </a:lnSpc>
                        <a:spcAft>
                          <a:spcPts val="1000"/>
                        </a:spcAft>
                      </a:pP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15000"/>
                        </a:lnSpc>
                        <a:spcAft>
                          <a:spcPts val="1000"/>
                        </a:spcAft>
                      </a:pPr>
                      <a:endParaRPr lang="es-AR" sz="220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15000"/>
                        </a:lnSpc>
                        <a:spcAft>
                          <a:spcPts val="1000"/>
                        </a:spcAft>
                      </a:pPr>
                      <a:endParaRPr lang="es-AR" sz="2200" dirty="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endParaRPr lang="es-AR" sz="2200" dirty="0">
                        <a:effectLst/>
                        <a:latin typeface="Calibri" panose="020F0502020204030204" pitchFamily="34" charset="0"/>
                        <a:ea typeface="Calibri" panose="020F0502020204030204" pitchFamily="34"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7385678"/>
                  </a:ext>
                </a:extLst>
              </a:tr>
            </a:tbl>
          </a:graphicData>
        </a:graphic>
      </p:graphicFrame>
    </p:spTree>
    <p:extLst>
      <p:ext uri="{BB962C8B-B14F-4D97-AF65-F5344CB8AC3E}">
        <p14:creationId xmlns:p14="http://schemas.microsoft.com/office/powerpoint/2010/main" val="1328959725"/>
      </p:ext>
    </p:extLst>
  </p:cSld>
  <p:clrMapOvr>
    <a:masterClrMapping/>
  </p:clrMapOvr>
  <mc:AlternateContent xmlns:mc="http://schemas.openxmlformats.org/markup-compatibility/2006" xmlns:p14="http://schemas.microsoft.com/office/powerpoint/2010/main">
    <mc:Choice Requires="p14">
      <p:transition spd="slow" p14:dur="2000" advTm="27012"/>
    </mc:Choice>
    <mc:Fallback xmlns="">
      <p:transition spd="slow" advTm="2701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2443E-7661-0791-D3AE-670401560BCE}"/>
              </a:ext>
            </a:extLst>
          </p:cNvPr>
          <p:cNvSpPr>
            <a:spLocks noGrp="1"/>
          </p:cNvSpPr>
          <p:nvPr>
            <p:ph type="title"/>
          </p:nvPr>
        </p:nvSpPr>
        <p:spPr>
          <a:xfrm>
            <a:off x="1970314" y="341469"/>
            <a:ext cx="9827676" cy="1325563"/>
          </a:xfrm>
        </p:spPr>
        <p:txBody>
          <a:bodyPr>
            <a:normAutofit/>
          </a:bodyPr>
          <a:lstStyle/>
          <a:p>
            <a:r>
              <a:rPr lang="en-GB" sz="4000" dirty="0"/>
              <a:t>Task 5: Writing an email</a:t>
            </a:r>
          </a:p>
        </p:txBody>
      </p:sp>
      <p:sp>
        <p:nvSpPr>
          <p:cNvPr id="3" name="Content Placeholder 2">
            <a:extLst>
              <a:ext uri="{FF2B5EF4-FFF2-40B4-BE49-F238E27FC236}">
                <a16:creationId xmlns:a16="http://schemas.microsoft.com/office/drawing/2014/main" id="{59DA0E25-34FB-D465-6078-F720E69657C5}"/>
              </a:ext>
            </a:extLst>
          </p:cNvPr>
          <p:cNvSpPr>
            <a:spLocks noGrp="1"/>
          </p:cNvSpPr>
          <p:nvPr>
            <p:ph sz="half" idx="1"/>
          </p:nvPr>
        </p:nvSpPr>
        <p:spPr>
          <a:xfrm>
            <a:off x="1127013" y="1779298"/>
            <a:ext cx="9589309" cy="5078701"/>
          </a:xfrm>
        </p:spPr>
        <p:txBody>
          <a:bodyPr>
            <a:normAutofit/>
          </a:bodyPr>
          <a:lstStyle/>
          <a:p>
            <a:pPr marL="0" indent="0">
              <a:lnSpc>
                <a:spcPct val="107000"/>
              </a:lnSpc>
              <a:spcAft>
                <a:spcPts val="800"/>
              </a:spcAft>
              <a:buNone/>
            </a:pPr>
            <a:r>
              <a:rPr lang="en-GB" sz="2400" b="1" u="sng" dirty="0">
                <a:effectLst/>
                <a:latin typeface="+mn-lt"/>
                <a:ea typeface="Cambria" panose="02040503050406030204" pitchFamily="18" charset="0"/>
                <a:cs typeface="Calibri Light" panose="020F0302020204030204" pitchFamily="34" charset="0"/>
              </a:rPr>
              <a:t>Scenario</a:t>
            </a:r>
            <a:endParaRPr lang="en-GB" sz="2400" b="1" u="sng" dirty="0">
              <a:effectLst/>
              <a:latin typeface="+mn-lt"/>
              <a:ea typeface="Cambria" panose="02040503050406030204" pitchFamily="18" charset="0"/>
              <a:cs typeface="Aptos" panose="020B0004020202020204" pitchFamily="34" charset="0"/>
            </a:endParaRPr>
          </a:p>
          <a:p>
            <a:pPr marL="0" indent="0">
              <a:lnSpc>
                <a:spcPct val="107000"/>
              </a:lnSpc>
              <a:spcAft>
                <a:spcPts val="800"/>
              </a:spcAft>
              <a:buNone/>
            </a:pPr>
            <a:r>
              <a:rPr lang="en-GB" sz="2400" dirty="0">
                <a:solidFill>
                  <a:srgbClr val="000000"/>
                </a:solidFill>
                <a:effectLst/>
                <a:latin typeface="+mn-lt"/>
                <a:ea typeface="Cambria" panose="02040503050406030204" pitchFamily="18" charset="0"/>
                <a:cs typeface="Calibri Light" panose="020F0302020204030204" pitchFamily="34" charset="0"/>
              </a:rPr>
              <a:t>You have been delegated to contact  your international partners suggesting that  a one-day trip be included as part of their programme. </a:t>
            </a:r>
            <a:endParaRPr lang="en-GB" sz="2400" dirty="0">
              <a:effectLst/>
              <a:latin typeface="+mn-lt"/>
              <a:ea typeface="Cambria" panose="02040503050406030204" pitchFamily="18" charset="0"/>
              <a:cs typeface="Aptos" panose="020B0004020202020204" pitchFamily="34" charset="0"/>
            </a:endParaRPr>
          </a:p>
          <a:p>
            <a:pPr marL="0" indent="0">
              <a:lnSpc>
                <a:spcPct val="107000"/>
              </a:lnSpc>
              <a:spcAft>
                <a:spcPts val="800"/>
              </a:spcAft>
              <a:buNone/>
            </a:pPr>
            <a:r>
              <a:rPr lang="en-GB" sz="2400" dirty="0">
                <a:effectLst/>
                <a:latin typeface="+mn-lt"/>
                <a:ea typeface="Cambria" panose="02040503050406030204" pitchFamily="18" charset="0"/>
                <a:cs typeface="Calibri Light" panose="020F0302020204030204" pitchFamily="34" charset="0"/>
              </a:rPr>
              <a:t>Write the e-mail, </a:t>
            </a:r>
            <a:r>
              <a:rPr lang="lt-LT" sz="2400" dirty="0" err="1">
                <a:effectLst/>
                <a:latin typeface="+mn-lt"/>
                <a:ea typeface="Cambria" panose="02040503050406030204" pitchFamily="18" charset="0"/>
                <a:cs typeface="Calibri Light" panose="020F0302020204030204" pitchFamily="34" charset="0"/>
              </a:rPr>
              <a:t>in</a:t>
            </a:r>
            <a:r>
              <a:rPr lang="lt-LT" sz="2400" dirty="0">
                <a:effectLst/>
                <a:latin typeface="+mn-lt"/>
                <a:ea typeface="Cambria" panose="02040503050406030204" pitchFamily="18" charset="0"/>
                <a:cs typeface="Calibri Light" panose="020F0302020204030204" pitchFamily="34" charset="0"/>
              </a:rPr>
              <a:t> </a:t>
            </a:r>
            <a:r>
              <a:rPr lang="en-GB" sz="2400" dirty="0">
                <a:latin typeface="+mn-lt"/>
                <a:ea typeface="Cambria" panose="02040503050406030204" pitchFamily="18" charset="0"/>
                <a:cs typeface="Calibri Light" panose="020F0302020204030204" pitchFamily="34" charset="0"/>
              </a:rPr>
              <a:t>at least </a:t>
            </a:r>
            <a:r>
              <a:rPr lang="en-GB" sz="2400" dirty="0">
                <a:effectLst/>
                <a:latin typeface="+mn-lt"/>
                <a:ea typeface="Cambria" panose="02040503050406030204" pitchFamily="18" charset="0"/>
                <a:cs typeface="Calibri Light" panose="020F0302020204030204" pitchFamily="34" charset="0"/>
              </a:rPr>
              <a:t>150 words, saying how you arrived at the decision and outlining the itinerary for the trip</a:t>
            </a:r>
            <a:r>
              <a:rPr lang="en-GB" sz="2400" dirty="0">
                <a:latin typeface="+mn-lt"/>
                <a:ea typeface="Cambria" panose="02040503050406030204" pitchFamily="18" charset="0"/>
                <a:cs typeface="Calibri Light" panose="020F0302020204030204" pitchFamily="34" charset="0"/>
              </a:rPr>
              <a:t>:</a:t>
            </a:r>
            <a:endParaRPr lang="en-GB" sz="2400" dirty="0">
              <a:effectLst/>
              <a:latin typeface="+mn-lt"/>
              <a:ea typeface="Cambria" panose="02040503050406030204" pitchFamily="18" charset="0"/>
              <a:cs typeface="Calibri Light" panose="020F0302020204030204" pitchFamily="34" charset="0"/>
            </a:endParaRPr>
          </a:p>
          <a:p>
            <a:pPr>
              <a:lnSpc>
                <a:spcPct val="107000"/>
              </a:lnSpc>
              <a:spcAft>
                <a:spcPts val="800"/>
              </a:spcAft>
            </a:pPr>
            <a:r>
              <a:rPr lang="en-GB" sz="2400" dirty="0">
                <a:effectLst/>
                <a:latin typeface="+mn-lt"/>
                <a:ea typeface="Cambria" panose="02040503050406030204" pitchFamily="18" charset="0"/>
                <a:cs typeface="Calibri Light" panose="020F0302020204030204" pitchFamily="34" charset="0"/>
              </a:rPr>
              <a:t>list the places you considered, </a:t>
            </a:r>
          </a:p>
          <a:p>
            <a:pPr>
              <a:lnSpc>
                <a:spcPct val="107000"/>
              </a:lnSpc>
              <a:spcAft>
                <a:spcPts val="800"/>
              </a:spcAft>
            </a:pPr>
            <a:r>
              <a:rPr lang="en-GB" sz="2400" dirty="0">
                <a:effectLst/>
                <a:latin typeface="+mn-lt"/>
                <a:ea typeface="Cambria" panose="02040503050406030204" pitchFamily="18" charset="0"/>
                <a:cs typeface="Calibri Light" panose="020F0302020204030204" pitchFamily="34" charset="0"/>
              </a:rPr>
              <a:t>describe how you arrived at your choice,  and why you chose that trip,</a:t>
            </a:r>
          </a:p>
          <a:p>
            <a:pPr>
              <a:lnSpc>
                <a:spcPct val="107000"/>
              </a:lnSpc>
              <a:spcAft>
                <a:spcPts val="800"/>
              </a:spcAft>
            </a:pPr>
            <a:r>
              <a:rPr lang="en-GB" sz="2400" dirty="0">
                <a:effectLst/>
                <a:latin typeface="+mn-lt"/>
                <a:ea typeface="Cambria" panose="02040503050406030204" pitchFamily="18" charset="0"/>
                <a:cs typeface="Calibri Light" panose="020F0302020204030204" pitchFamily="34" charset="0"/>
              </a:rPr>
              <a:t>outline the proposed itinerary for the day.</a:t>
            </a:r>
            <a:endParaRPr lang="en-GB" sz="2400" dirty="0">
              <a:effectLst/>
              <a:latin typeface="+mn-lt"/>
              <a:ea typeface="Cambria" panose="02040503050406030204" pitchFamily="18" charset="0"/>
              <a:cs typeface="Aptos" panose="020B0004020202020204" pitchFamily="34" charset="0"/>
            </a:endParaRPr>
          </a:p>
          <a:p>
            <a:endParaRPr lang="en-GB" sz="3600" dirty="0"/>
          </a:p>
        </p:txBody>
      </p:sp>
      <p:sp>
        <p:nvSpPr>
          <p:cNvPr id="6" name="Rectangle 5">
            <a:extLst>
              <a:ext uri="{FF2B5EF4-FFF2-40B4-BE49-F238E27FC236}">
                <a16:creationId xmlns:a16="http://schemas.microsoft.com/office/drawing/2014/main" id="{C64635C7-D86B-B00B-5114-07397D47D5CA}"/>
              </a:ext>
            </a:extLst>
          </p:cNvPr>
          <p:cNvSpPr/>
          <p:nvPr/>
        </p:nvSpPr>
        <p:spPr>
          <a:xfrm>
            <a:off x="10716322" y="341469"/>
            <a:ext cx="1081668" cy="1325563"/>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608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D44A68F-D1D6-5F73-6E63-68E67A2B4878}"/>
              </a:ext>
            </a:extLst>
          </p:cNvPr>
          <p:cNvSpPr/>
          <p:nvPr/>
        </p:nvSpPr>
        <p:spPr>
          <a:xfrm>
            <a:off x="10757140" y="362309"/>
            <a:ext cx="888520" cy="1216325"/>
          </a:xfrm>
          <a:prstGeom prst="rect">
            <a:avLst/>
          </a:prstGeom>
          <a:solidFill>
            <a:srgbClr val="EAE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23F46E3-BCC8-C62A-C29C-0BBA17348F16}"/>
              </a:ext>
            </a:extLst>
          </p:cNvPr>
          <p:cNvSpPr txBox="1"/>
          <p:nvPr/>
        </p:nvSpPr>
        <p:spPr>
          <a:xfrm>
            <a:off x="2079768" y="232262"/>
            <a:ext cx="8830491" cy="1825756"/>
          </a:xfrm>
          <a:prstGeom prst="rect">
            <a:avLst/>
          </a:prstGeom>
          <a:noFill/>
        </p:spPr>
        <p:txBody>
          <a:bodyPr wrap="square">
            <a:spAutoFit/>
          </a:bodyPr>
          <a:lstStyle/>
          <a:p>
            <a:pPr algn="ctr">
              <a:lnSpc>
                <a:spcPct val="120000"/>
              </a:lnSpc>
            </a:pPr>
            <a:r>
              <a:rPr lang="en-GB" sz="3200" b="0" dirty="0">
                <a:latin typeface="+mj-lt"/>
              </a:rPr>
              <a:t>Can you extract and relay specific information from a text to help you to decide where to recommend for a school trip?</a:t>
            </a:r>
            <a:endParaRPr lang="en-GB" sz="5400" b="0" i="1" dirty="0">
              <a:latin typeface="+mj-lt"/>
            </a:endParaRPr>
          </a:p>
        </p:txBody>
      </p:sp>
      <p:graphicFrame>
        <p:nvGraphicFramePr>
          <p:cNvPr id="2" name="Table 1">
            <a:extLst>
              <a:ext uri="{FF2B5EF4-FFF2-40B4-BE49-F238E27FC236}">
                <a16:creationId xmlns:a16="http://schemas.microsoft.com/office/drawing/2014/main" id="{C1390287-5EA3-12E4-551D-041D9490D618}"/>
              </a:ext>
            </a:extLst>
          </p:cNvPr>
          <p:cNvGraphicFramePr>
            <a:graphicFrameLocks noGrp="1"/>
          </p:cNvGraphicFramePr>
          <p:nvPr/>
        </p:nvGraphicFramePr>
        <p:xfrm>
          <a:off x="2079768" y="2721103"/>
          <a:ext cx="8128000" cy="2319020"/>
        </p:xfrm>
        <a:graphic>
          <a:graphicData uri="http://schemas.openxmlformats.org/drawingml/2006/table">
            <a:tbl>
              <a:tblPr firstRow="1" bandRow="1">
                <a:tableStyleId>{616DA210-FB5B-4158-B5E0-FEB733F419BA}</a:tableStyleId>
              </a:tblPr>
              <a:tblGrid>
                <a:gridCol w="1162201">
                  <a:extLst>
                    <a:ext uri="{9D8B030D-6E8A-4147-A177-3AD203B41FA5}">
                      <a16:colId xmlns:a16="http://schemas.microsoft.com/office/drawing/2014/main" val="2295532061"/>
                    </a:ext>
                  </a:extLst>
                </a:gridCol>
                <a:gridCol w="6965799">
                  <a:extLst>
                    <a:ext uri="{9D8B030D-6E8A-4147-A177-3AD203B41FA5}">
                      <a16:colId xmlns:a16="http://schemas.microsoft.com/office/drawing/2014/main" val="2269036546"/>
                    </a:ext>
                  </a:extLst>
                </a:gridCol>
              </a:tblGrid>
              <a:tr h="370840">
                <a:tc>
                  <a:txBody>
                    <a:bodyPr/>
                    <a:lstStyle/>
                    <a:p>
                      <a:pPr algn="ctr"/>
                      <a:r>
                        <a:rPr lang="en-GB" sz="2400" b="1" dirty="0"/>
                        <a:t>4</a:t>
                      </a:r>
                    </a:p>
                  </a:txBody>
                  <a:tcPr>
                    <a:solidFill>
                      <a:schemeClr val="bg2">
                        <a:lumMod val="90000"/>
                      </a:schemeClr>
                    </a:solidFill>
                  </a:tcPr>
                </a:tc>
                <a:tc>
                  <a:txBody>
                    <a:bodyPr/>
                    <a:lstStyle/>
                    <a:p>
                      <a:pPr algn="l">
                        <a:lnSpc>
                          <a:spcPct val="107000"/>
                        </a:lnSpc>
                        <a:tabLst>
                          <a:tab pos="1350645" algn="l"/>
                          <a:tab pos="3150870" algn="l"/>
                        </a:tabLst>
                      </a:pPr>
                      <a:r>
                        <a:rPr lang="en-GB" sz="2400" b="0" dirty="0"/>
                        <a:t>I can do it, </a:t>
                      </a:r>
                      <a:r>
                        <a:rPr lang="en-GB" sz="2400" b="0" dirty="0">
                          <a:effectLst/>
                        </a:rPr>
                        <a:t>easily and </a:t>
                      </a:r>
                      <a:r>
                        <a:rPr lang="es-AR" sz="2400" b="0" dirty="0">
                          <a:effectLst/>
                        </a:rPr>
                        <a:t> </a:t>
                      </a:r>
                      <a:r>
                        <a:rPr lang="en-GB" sz="2400" b="0" dirty="0">
                          <a:effectLst/>
                        </a:rPr>
                        <a:t>very well</a:t>
                      </a:r>
                      <a:endParaRPr lang="es-AR" sz="2400" b="0" kern="1200" dirty="0">
                        <a:solidFill>
                          <a:schemeClr val="tx1"/>
                        </a:solidFill>
                        <a:effectLst/>
                        <a:latin typeface="+mn-lt"/>
                        <a:ea typeface="Calibri" panose="020F0502020204030204" pitchFamily="34" charset="0"/>
                        <a:cs typeface="Times New Roman" panose="02020603050405020304" pitchFamily="18" charset="0"/>
                      </a:endParaRPr>
                    </a:p>
                  </a:txBody>
                  <a:tcPr>
                    <a:solidFill>
                      <a:schemeClr val="bg2">
                        <a:lumMod val="90000"/>
                      </a:schemeClr>
                    </a:solidFill>
                  </a:tcPr>
                </a:tc>
                <a:extLst>
                  <a:ext uri="{0D108BD9-81ED-4DB2-BD59-A6C34878D82A}">
                    <a16:rowId xmlns:a16="http://schemas.microsoft.com/office/drawing/2014/main" val="2311536543"/>
                  </a:ext>
                </a:extLst>
              </a:tr>
              <a:tr h="370840">
                <a:tc>
                  <a:txBody>
                    <a:bodyPr/>
                    <a:lstStyle/>
                    <a:p>
                      <a:pPr algn="ctr"/>
                      <a:r>
                        <a:rPr lang="en-GB" sz="2400" b="1" dirty="0"/>
                        <a:t>3</a:t>
                      </a:r>
                    </a:p>
                  </a:txBody>
                  <a:tcPr>
                    <a:solidFill>
                      <a:srgbClr val="EAEF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t>I can do it, </a:t>
                      </a:r>
                      <a:r>
                        <a:rPr lang="en-GB" sz="2400" b="0" dirty="0">
                          <a:effectLst/>
                        </a:rPr>
                        <a:t>quite easily and quite well</a:t>
                      </a:r>
                      <a:endParaRPr lang="es-AR" sz="2400" b="0" kern="1200" dirty="0">
                        <a:solidFill>
                          <a:schemeClr val="tx1"/>
                        </a:solidFill>
                        <a:effectLst/>
                        <a:latin typeface="+mn-lt"/>
                        <a:ea typeface="Calibri" panose="020F0502020204030204" pitchFamily="34" charset="0"/>
                        <a:cs typeface="Times New Roman" panose="02020603050405020304" pitchFamily="18" charset="0"/>
                      </a:endParaRPr>
                    </a:p>
                  </a:txBody>
                  <a:tcPr>
                    <a:solidFill>
                      <a:srgbClr val="EAEFF2"/>
                    </a:solidFill>
                  </a:tcPr>
                </a:tc>
                <a:extLst>
                  <a:ext uri="{0D108BD9-81ED-4DB2-BD59-A6C34878D82A}">
                    <a16:rowId xmlns:a16="http://schemas.microsoft.com/office/drawing/2014/main" val="3311653686"/>
                  </a:ext>
                </a:extLst>
              </a:tr>
              <a:tr h="370840">
                <a:tc>
                  <a:txBody>
                    <a:bodyPr/>
                    <a:lstStyle/>
                    <a:p>
                      <a:pPr algn="ctr"/>
                      <a:r>
                        <a:rPr lang="en-GB" sz="2400" b="1" dirty="0"/>
                        <a:t>2</a:t>
                      </a:r>
                    </a:p>
                  </a:txBody>
                  <a:tcPr>
                    <a:solidFill>
                      <a:schemeClr val="bg2">
                        <a:lumMod val="90000"/>
                      </a:schemeClr>
                    </a:solidFill>
                  </a:tcPr>
                </a:tc>
                <a:tc>
                  <a:txBody>
                    <a:bodyPr/>
                    <a:lstStyle/>
                    <a:p>
                      <a:pPr algn="l">
                        <a:lnSpc>
                          <a:spcPct val="107000"/>
                        </a:lnSpc>
                        <a:tabLst>
                          <a:tab pos="1350645" algn="l"/>
                          <a:tab pos="3150870" algn="l"/>
                        </a:tabLst>
                      </a:pPr>
                      <a:r>
                        <a:rPr lang="en-GB" sz="2400" b="0" dirty="0">
                          <a:effectLst/>
                        </a:rPr>
                        <a:t>I can do it, with difficulty </a:t>
                      </a:r>
                      <a:r>
                        <a:rPr lang="es-AR" sz="2400" b="0" kern="1200" dirty="0">
                          <a:solidFill>
                            <a:schemeClr val="tx1"/>
                          </a:solidFill>
                          <a:effectLst/>
                          <a:latin typeface="+mn-lt"/>
                          <a:ea typeface="Calibri" panose="020F0502020204030204" pitchFamily="34" charset="0"/>
                          <a:cs typeface="Times New Roman" panose="02020603050405020304" pitchFamily="18" charset="0"/>
                        </a:rPr>
                        <a:t> but successfully</a:t>
                      </a:r>
                      <a:endParaRPr lang="es-AR" sz="2400" b="0" dirty="0">
                        <a:effectLst/>
                      </a:endParaRPr>
                    </a:p>
                  </a:txBody>
                  <a:tcPr>
                    <a:solidFill>
                      <a:schemeClr val="bg2">
                        <a:lumMod val="90000"/>
                      </a:schemeClr>
                    </a:solidFill>
                  </a:tcPr>
                </a:tc>
                <a:extLst>
                  <a:ext uri="{0D108BD9-81ED-4DB2-BD59-A6C34878D82A}">
                    <a16:rowId xmlns:a16="http://schemas.microsoft.com/office/drawing/2014/main" val="2037393848"/>
                  </a:ext>
                </a:extLst>
              </a:tr>
              <a:tr h="370840">
                <a:tc>
                  <a:txBody>
                    <a:bodyPr/>
                    <a:lstStyle/>
                    <a:p>
                      <a:pPr algn="ctr"/>
                      <a:r>
                        <a:rPr lang="en-GB" sz="2400" b="1" dirty="0"/>
                        <a:t>1</a:t>
                      </a:r>
                    </a:p>
                  </a:txBody>
                  <a:tcPr>
                    <a:solidFill>
                      <a:srgbClr val="EAEFF2"/>
                    </a:solidFill>
                  </a:tcPr>
                </a:tc>
                <a:tc>
                  <a:txBody>
                    <a:bodyPr/>
                    <a:lstStyle/>
                    <a:p>
                      <a:pPr algn="l">
                        <a:lnSpc>
                          <a:spcPct val="107000"/>
                        </a:lnSpc>
                        <a:tabLst>
                          <a:tab pos="1350645" algn="l"/>
                          <a:tab pos="3150870" algn="l"/>
                        </a:tabLst>
                      </a:pPr>
                      <a:r>
                        <a:rPr lang="en-GB" sz="2400" b="0" dirty="0">
                          <a:effectLst/>
                        </a:rPr>
                        <a:t>I can do it, with difficulty </a:t>
                      </a:r>
                      <a:r>
                        <a:rPr lang="es-AR" sz="2400" b="0" dirty="0">
                          <a:effectLst/>
                        </a:rPr>
                        <a:t> </a:t>
                      </a:r>
                      <a:r>
                        <a:rPr lang="en-GB" sz="2400" b="0" dirty="0">
                          <a:effectLst/>
                        </a:rPr>
                        <a:t>and badly</a:t>
                      </a:r>
                      <a:endParaRPr lang="es-AR" sz="2400" b="0" kern="1200" dirty="0">
                        <a:solidFill>
                          <a:schemeClr val="tx1"/>
                        </a:solidFill>
                        <a:effectLst/>
                        <a:latin typeface="+mn-lt"/>
                        <a:ea typeface="Calibri" panose="020F0502020204030204" pitchFamily="34" charset="0"/>
                        <a:cs typeface="Times New Roman" panose="02020603050405020304" pitchFamily="18" charset="0"/>
                      </a:endParaRPr>
                    </a:p>
                  </a:txBody>
                  <a:tcPr>
                    <a:solidFill>
                      <a:srgbClr val="EAEFF2"/>
                    </a:solidFill>
                  </a:tcPr>
                </a:tc>
                <a:extLst>
                  <a:ext uri="{0D108BD9-81ED-4DB2-BD59-A6C34878D82A}">
                    <a16:rowId xmlns:a16="http://schemas.microsoft.com/office/drawing/2014/main" val="1531163090"/>
                  </a:ext>
                </a:extLst>
              </a:tr>
              <a:tr h="370840">
                <a:tc>
                  <a:txBody>
                    <a:bodyPr/>
                    <a:lstStyle/>
                    <a:p>
                      <a:pPr algn="ctr"/>
                      <a:r>
                        <a:rPr lang="en-GB" sz="2400" b="1" dirty="0"/>
                        <a:t>0</a:t>
                      </a:r>
                    </a:p>
                  </a:txBody>
                  <a:tcPr>
                    <a:solidFill>
                      <a:schemeClr val="bg2">
                        <a:lumMod val="90000"/>
                      </a:schemeClr>
                    </a:solidFill>
                  </a:tcPr>
                </a:tc>
                <a:tc>
                  <a:txBody>
                    <a:bodyPr/>
                    <a:lstStyle/>
                    <a:p>
                      <a:pPr algn="l">
                        <a:lnSpc>
                          <a:spcPct val="107000"/>
                        </a:lnSpc>
                        <a:tabLst>
                          <a:tab pos="1350645" algn="l"/>
                          <a:tab pos="3150870" algn="l"/>
                        </a:tabLst>
                      </a:pPr>
                      <a:r>
                        <a:rPr lang="en-GB" sz="2400" b="0" dirty="0">
                          <a:effectLst/>
                        </a:rPr>
                        <a:t>I can’t do it. It’s too difficult</a:t>
                      </a:r>
                      <a:endParaRPr lang="es-AR" sz="2400" b="0" kern="1200" dirty="0">
                        <a:solidFill>
                          <a:schemeClr val="tx1"/>
                        </a:solidFill>
                        <a:effectLst/>
                        <a:latin typeface="+mn-lt"/>
                        <a:ea typeface="+mn-ea"/>
                        <a:cs typeface="Times New Roman" panose="02020603050405020304" pitchFamily="18" charset="0"/>
                      </a:endParaRPr>
                    </a:p>
                  </a:txBody>
                  <a:tcPr>
                    <a:solidFill>
                      <a:schemeClr val="bg2">
                        <a:lumMod val="90000"/>
                      </a:schemeClr>
                    </a:solidFill>
                  </a:tcPr>
                </a:tc>
                <a:extLst>
                  <a:ext uri="{0D108BD9-81ED-4DB2-BD59-A6C34878D82A}">
                    <a16:rowId xmlns:a16="http://schemas.microsoft.com/office/drawing/2014/main" val="2744636207"/>
                  </a:ext>
                </a:extLst>
              </a:tr>
            </a:tbl>
          </a:graphicData>
        </a:graphic>
      </p:graphicFrame>
    </p:spTree>
    <p:extLst>
      <p:ext uri="{BB962C8B-B14F-4D97-AF65-F5344CB8AC3E}">
        <p14:creationId xmlns:p14="http://schemas.microsoft.com/office/powerpoint/2010/main" val="3407031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93DA-3B60-09C3-002E-F7E22384CE3C}"/>
              </a:ext>
            </a:extLst>
          </p:cNvPr>
          <p:cNvSpPr>
            <a:spLocks noGrp="1"/>
          </p:cNvSpPr>
          <p:nvPr>
            <p:ph type="title"/>
          </p:nvPr>
        </p:nvSpPr>
        <p:spPr>
          <a:xfrm>
            <a:off x="1970314" y="341469"/>
            <a:ext cx="10084154" cy="1325563"/>
          </a:xfrm>
        </p:spPr>
        <p:txBody>
          <a:bodyPr/>
          <a:lstStyle/>
          <a:p>
            <a:r>
              <a:rPr lang="en-GB" dirty="0"/>
              <a:t>In </a:t>
            </a:r>
            <a:r>
              <a:rPr lang="lt-LT" dirty="0" err="1"/>
              <a:t>our</a:t>
            </a:r>
            <a:r>
              <a:rPr lang="lt-LT" dirty="0"/>
              <a:t> </a:t>
            </a:r>
            <a:r>
              <a:rPr lang="lt-LT" dirty="0" err="1"/>
              <a:t>two</a:t>
            </a:r>
            <a:r>
              <a:rPr lang="en-GB" dirty="0"/>
              <a:t> lesson</a:t>
            </a:r>
            <a:r>
              <a:rPr lang="lt-LT" dirty="0"/>
              <a:t>s</a:t>
            </a:r>
            <a:r>
              <a:rPr lang="en-GB" dirty="0"/>
              <a:t> we’re going to …</a:t>
            </a:r>
          </a:p>
        </p:txBody>
      </p:sp>
      <p:sp>
        <p:nvSpPr>
          <p:cNvPr id="3" name="Content Placeholder 2">
            <a:extLst>
              <a:ext uri="{FF2B5EF4-FFF2-40B4-BE49-F238E27FC236}">
                <a16:creationId xmlns:a16="http://schemas.microsoft.com/office/drawing/2014/main" id="{831B818B-F83D-6E99-B49A-E966E0704DA8}"/>
              </a:ext>
            </a:extLst>
          </p:cNvPr>
          <p:cNvSpPr>
            <a:spLocks noGrp="1"/>
          </p:cNvSpPr>
          <p:nvPr>
            <p:ph sz="half" idx="1"/>
          </p:nvPr>
        </p:nvSpPr>
        <p:spPr>
          <a:xfrm>
            <a:off x="838199" y="2015836"/>
            <a:ext cx="9589309" cy="4686300"/>
          </a:xfrm>
        </p:spPr>
        <p:txBody>
          <a:bodyPr>
            <a:normAutofit fontScale="77500" lnSpcReduction="20000"/>
          </a:bodyPr>
          <a:lstStyle/>
          <a:p>
            <a:pPr>
              <a:lnSpc>
                <a:spcPct val="120000"/>
              </a:lnSpc>
              <a:spcBef>
                <a:spcPts val="2400"/>
              </a:spcBef>
            </a:pPr>
            <a:r>
              <a:rPr lang="en-GB" sz="3200" dirty="0"/>
              <a:t>Understand mediation</a:t>
            </a:r>
          </a:p>
          <a:p>
            <a:pPr>
              <a:lnSpc>
                <a:spcPct val="120000"/>
              </a:lnSpc>
              <a:spcBef>
                <a:spcPts val="2400"/>
              </a:spcBef>
            </a:pPr>
            <a:r>
              <a:rPr lang="en-GB" sz="3200" dirty="0"/>
              <a:t>Do an internet search</a:t>
            </a:r>
          </a:p>
          <a:p>
            <a:pPr>
              <a:lnSpc>
                <a:spcPct val="120000"/>
              </a:lnSpc>
              <a:spcBef>
                <a:spcPts val="2400"/>
              </a:spcBef>
            </a:pPr>
            <a:r>
              <a:rPr lang="en-GB" sz="3200" dirty="0"/>
              <a:t>Use the information to complete a fact sheet on different school trips</a:t>
            </a:r>
          </a:p>
          <a:p>
            <a:pPr>
              <a:lnSpc>
                <a:spcPct val="120000"/>
              </a:lnSpc>
              <a:spcBef>
                <a:spcPts val="2400"/>
              </a:spcBef>
            </a:pPr>
            <a:r>
              <a:rPr lang="en-GB" sz="3200" dirty="0"/>
              <a:t>Use the fact sheets to discuss and decide on which school trip to recommend</a:t>
            </a:r>
          </a:p>
          <a:p>
            <a:pPr>
              <a:lnSpc>
                <a:spcPct val="120000"/>
              </a:lnSpc>
              <a:spcBef>
                <a:spcPts val="2400"/>
              </a:spcBef>
            </a:pPr>
            <a:r>
              <a:rPr lang="lt-LT" sz="3200" dirty="0" err="1"/>
              <a:t>Reflect</a:t>
            </a:r>
            <a:r>
              <a:rPr lang="lt-LT" sz="3200" dirty="0"/>
              <a:t> </a:t>
            </a:r>
            <a:r>
              <a:rPr lang="lt-LT" sz="3200" dirty="0" err="1"/>
              <a:t>on</a:t>
            </a:r>
            <a:r>
              <a:rPr lang="lt-LT" sz="3200" dirty="0"/>
              <a:t> </a:t>
            </a:r>
            <a:r>
              <a:rPr lang="lt-LT" sz="3200" dirty="0" err="1"/>
              <a:t>our</a:t>
            </a:r>
            <a:r>
              <a:rPr lang="lt-LT" sz="3200" dirty="0"/>
              <a:t> </a:t>
            </a:r>
            <a:r>
              <a:rPr lang="lt-LT" sz="3200" dirty="0" err="1"/>
              <a:t>performance</a:t>
            </a:r>
            <a:endParaRPr lang="lt-LT" sz="3200" dirty="0"/>
          </a:p>
          <a:p>
            <a:pPr>
              <a:lnSpc>
                <a:spcPct val="120000"/>
              </a:lnSpc>
              <a:spcBef>
                <a:spcPts val="2400"/>
              </a:spcBef>
            </a:pPr>
            <a:r>
              <a:rPr lang="lt-LT" sz="3200" dirty="0" err="1"/>
              <a:t>Write</a:t>
            </a:r>
            <a:r>
              <a:rPr lang="lt-LT" sz="3200" dirty="0"/>
              <a:t> a semi-</a:t>
            </a:r>
            <a:r>
              <a:rPr lang="lt-LT" sz="3200" dirty="0" err="1"/>
              <a:t>formal</a:t>
            </a:r>
            <a:r>
              <a:rPr lang="lt-LT" sz="3200" dirty="0"/>
              <a:t> </a:t>
            </a:r>
            <a:r>
              <a:rPr lang="lt-LT" sz="3200" dirty="0" err="1"/>
              <a:t>email</a:t>
            </a:r>
            <a:endParaRPr lang="en-GB" sz="3200" dirty="0"/>
          </a:p>
        </p:txBody>
      </p:sp>
      <p:sp>
        <p:nvSpPr>
          <p:cNvPr id="4" name="Rectangle 3">
            <a:extLst>
              <a:ext uri="{FF2B5EF4-FFF2-40B4-BE49-F238E27FC236}">
                <a16:creationId xmlns:a16="http://schemas.microsoft.com/office/drawing/2014/main" id="{10AC47F4-0B28-3040-6BEA-B4ED9BCB27E0}"/>
              </a:ext>
            </a:extLst>
          </p:cNvPr>
          <p:cNvSpPr/>
          <p:nvPr/>
        </p:nvSpPr>
        <p:spPr>
          <a:xfrm>
            <a:off x="10757140" y="362309"/>
            <a:ext cx="888520" cy="1216325"/>
          </a:xfrm>
          <a:prstGeom prst="rect">
            <a:avLst/>
          </a:prstGeom>
          <a:solidFill>
            <a:schemeClr val="accent6">
              <a:lumMod val="20000"/>
              <a:lumOff val="8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7240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5B3D26-7590-97D5-1A76-5EE33D9A1DD4}"/>
              </a:ext>
            </a:extLst>
          </p:cNvPr>
          <p:cNvSpPr txBox="1"/>
          <p:nvPr/>
        </p:nvSpPr>
        <p:spPr>
          <a:xfrm>
            <a:off x="7619" y="2388490"/>
            <a:ext cx="12192000" cy="1974515"/>
          </a:xfrm>
          <a:prstGeom prst="rect">
            <a:avLst/>
          </a:prstGeom>
          <a:solidFill>
            <a:schemeClr val="accent6">
              <a:lumMod val="60000"/>
              <a:lumOff val="40000"/>
            </a:schemeClr>
          </a:solidFill>
          <a:ln w="19050">
            <a:noFill/>
          </a:ln>
          <a:effectLst/>
        </p:spPr>
        <p:txBody>
          <a:bodyPr wrap="square">
            <a:spAutoFit/>
          </a:bodyPr>
          <a:lstStyle/>
          <a:p>
            <a:pPr algn="just">
              <a:lnSpc>
                <a:spcPct val="115000"/>
              </a:lnSpc>
            </a:pPr>
            <a:r>
              <a:rPr lang="en-GB" sz="2400" u="sng" kern="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SCENARIO</a:t>
            </a:r>
          </a:p>
          <a:p>
            <a:pPr algn="just">
              <a:lnSpc>
                <a:spcPct val="115000"/>
              </a:lnSpc>
              <a:spcAft>
                <a:spcPts val="600"/>
              </a:spcAft>
            </a:pPr>
            <a:r>
              <a:rPr lang="en-GB" sz="2800" kern="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 are participating in an international project. </a:t>
            </a:r>
            <a:r>
              <a:rPr lang="es-AR" sz="2800" kern="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Your project partners are coming to Lithuania for a project meeting. </a:t>
            </a:r>
            <a:r>
              <a:rPr lang="en-GB" sz="2800" kern="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 are going to spend one day going on a school trip. </a:t>
            </a:r>
            <a:r>
              <a:rPr lang="es-AR" sz="2800" kern="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 have to agree in your group which trip to recommend.</a:t>
            </a:r>
          </a:p>
        </p:txBody>
      </p:sp>
      <p:pic>
        <p:nvPicPr>
          <p:cNvPr id="5" name="Picture 4" descr="A couple of people walking on a path&#10;&#10;Description automatically generated">
            <a:extLst>
              <a:ext uri="{FF2B5EF4-FFF2-40B4-BE49-F238E27FC236}">
                <a16:creationId xmlns:a16="http://schemas.microsoft.com/office/drawing/2014/main" id="{91CFEB57-944D-0854-812E-78E1D3B7B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8" y="-1"/>
            <a:ext cx="4046221" cy="2381250"/>
          </a:xfrm>
          <a:prstGeom prst="rect">
            <a:avLst/>
          </a:prstGeom>
        </p:spPr>
      </p:pic>
      <p:pic>
        <p:nvPicPr>
          <p:cNvPr id="6" name="Picture 5" descr="A building with a tower and a pond&#10;&#10;Description automatically generated">
            <a:extLst>
              <a:ext uri="{FF2B5EF4-FFF2-40B4-BE49-F238E27FC236}">
                <a16:creationId xmlns:a16="http://schemas.microsoft.com/office/drawing/2014/main" id="{E5DE26DE-87B9-1166-DABF-C6DAF70A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839" y="-7242"/>
            <a:ext cx="4046220" cy="2381250"/>
          </a:xfrm>
          <a:prstGeom prst="rect">
            <a:avLst/>
          </a:prstGeom>
        </p:spPr>
      </p:pic>
      <p:pic>
        <p:nvPicPr>
          <p:cNvPr id="7" name="Picture 6" descr="A building in a city&#10;&#10;Description automatically generated">
            <a:extLst>
              <a:ext uri="{FF2B5EF4-FFF2-40B4-BE49-F238E27FC236}">
                <a16:creationId xmlns:a16="http://schemas.microsoft.com/office/drawing/2014/main" id="{2290F66B-2EA6-8079-55BB-FACF9DF45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683" y="23238"/>
            <a:ext cx="4091936" cy="2381250"/>
          </a:xfrm>
          <a:prstGeom prst="rect">
            <a:avLst/>
          </a:prstGeom>
        </p:spPr>
      </p:pic>
      <p:pic>
        <p:nvPicPr>
          <p:cNvPr id="8" name="Picture 7" descr="A close-up of a group of cupcakes&#10;&#10;Description automatically generated">
            <a:extLst>
              <a:ext uri="{FF2B5EF4-FFF2-40B4-BE49-F238E27FC236}">
                <a16:creationId xmlns:a16="http://schemas.microsoft.com/office/drawing/2014/main" id="{27336459-6D3E-7593-5633-80BC6B76DC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45" y="4433793"/>
            <a:ext cx="4071484" cy="2408968"/>
          </a:xfrm>
          <a:prstGeom prst="rect">
            <a:avLst/>
          </a:prstGeom>
        </p:spPr>
      </p:pic>
      <p:pic>
        <p:nvPicPr>
          <p:cNvPr id="10" name="Picture 9" descr="A house next to a lake&#10;&#10;Description automatically generated">
            <a:extLst>
              <a:ext uri="{FF2B5EF4-FFF2-40B4-BE49-F238E27FC236}">
                <a16:creationId xmlns:a16="http://schemas.microsoft.com/office/drawing/2014/main" id="{669319E4-8E5A-F496-46C2-CFA36CD8A6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8598" y="4433792"/>
            <a:ext cx="4109588" cy="2419351"/>
          </a:xfrm>
          <a:prstGeom prst="rect">
            <a:avLst/>
          </a:prstGeom>
        </p:spPr>
      </p:pic>
      <p:pic>
        <p:nvPicPr>
          <p:cNvPr id="12" name="Picture 11" descr="A building with a red roof surrounded by trees and a body of water&#10;&#10;Description automatically generated">
            <a:extLst>
              <a:ext uri="{FF2B5EF4-FFF2-40B4-BE49-F238E27FC236}">
                <a16:creationId xmlns:a16="http://schemas.microsoft.com/office/drawing/2014/main" id="{C5843A0F-A66C-0C1B-1FF6-F73625E8F7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8210" y="4433791"/>
            <a:ext cx="4041409" cy="2408969"/>
          </a:xfrm>
          <a:prstGeom prst="rect">
            <a:avLst/>
          </a:prstGeom>
        </p:spPr>
      </p:pic>
    </p:spTree>
    <p:extLst>
      <p:ext uri="{BB962C8B-B14F-4D97-AF65-F5344CB8AC3E}">
        <p14:creationId xmlns:p14="http://schemas.microsoft.com/office/powerpoint/2010/main" val="3458796829"/>
      </p:ext>
    </p:extLst>
  </p:cSld>
  <p:clrMapOvr>
    <a:masterClrMapping/>
  </p:clrMapOvr>
  <mc:AlternateContent xmlns:mc="http://schemas.openxmlformats.org/markup-compatibility/2006" xmlns:p14="http://schemas.microsoft.com/office/powerpoint/2010/main">
    <mc:Choice Requires="p14">
      <p:transition spd="slow" p14:dur="2000" advTm="5026"/>
    </mc:Choice>
    <mc:Fallback xmlns="">
      <p:transition spd="slow" advTm="502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71024F4-E32B-0946-818E-CF6B8AE2A076}"/>
              </a:ext>
            </a:extLst>
          </p:cNvPr>
          <p:cNvSpPr txBox="1">
            <a:spLocks/>
          </p:cNvSpPr>
          <p:nvPr/>
        </p:nvSpPr>
        <p:spPr>
          <a:xfrm>
            <a:off x="718457" y="1887493"/>
            <a:ext cx="10277171" cy="21857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lnSpc>
                <a:spcPct val="120000"/>
              </a:lnSpc>
            </a:pPr>
            <a:r>
              <a:rPr lang="en-GB" sz="2800" b="0" i="1" dirty="0">
                <a:effectLst/>
                <a:latin typeface="Calibri" panose="020F0502020204030204" pitchFamily="34" charset="0"/>
                <a:ea typeface="Calibri" panose="020F0502020204030204" pitchFamily="34" charset="0"/>
                <a:cs typeface="Calibri" panose="020F0502020204030204" pitchFamily="34" charset="0"/>
              </a:rPr>
              <a:t>Can you extract information from a text in Lithuanian and tell others about it in English?</a:t>
            </a:r>
            <a:endParaRPr lang="en-GB" sz="2800" b="0" i="1" dirty="0">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7A7B137A-FEB6-C145-1BC3-0B433C2D5DFA}"/>
              </a:ext>
            </a:extLst>
          </p:cNvPr>
          <p:cNvSpPr/>
          <p:nvPr/>
        </p:nvSpPr>
        <p:spPr>
          <a:xfrm>
            <a:off x="10757140" y="362309"/>
            <a:ext cx="888520" cy="1216325"/>
          </a:xfrm>
          <a:prstGeom prst="rect">
            <a:avLst/>
          </a:prstGeom>
          <a:solidFill>
            <a:srgbClr val="EAEFF2"/>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1EC257-A78D-5862-F495-B474CEF213C3}"/>
              </a:ext>
            </a:extLst>
          </p:cNvPr>
          <p:cNvSpPr txBox="1"/>
          <p:nvPr/>
        </p:nvSpPr>
        <p:spPr>
          <a:xfrm>
            <a:off x="2018235" y="456824"/>
            <a:ext cx="9453448" cy="1377621"/>
          </a:xfrm>
          <a:prstGeom prst="rect">
            <a:avLst/>
          </a:prstGeom>
          <a:noFill/>
        </p:spPr>
        <p:txBody>
          <a:bodyPr wrap="square">
            <a:spAutoFit/>
          </a:bodyPr>
          <a:lstStyle/>
          <a:p>
            <a:pPr>
              <a:lnSpc>
                <a:spcPct val="120000"/>
              </a:lnSpc>
            </a:pPr>
            <a:r>
              <a:rPr lang="en-GB" sz="3600" b="0" kern="1400" spc="-50" dirty="0">
                <a:effectLst/>
                <a:ea typeface="Times New Roman" panose="02020603050405020304" pitchFamily="18" charset="0"/>
                <a:cs typeface="Times New Roman" panose="02020603050405020304" pitchFamily="18" charset="0"/>
              </a:rPr>
              <a:t>Developing your mediation skills</a:t>
            </a:r>
            <a:r>
              <a:rPr lang="en-GB" sz="3600" kern="1400" spc="-50" dirty="0">
                <a:effectLst/>
                <a:ea typeface="Times New Roman" panose="02020603050405020304" pitchFamily="18" charset="0"/>
                <a:cs typeface="Times New Roman" panose="02020603050405020304" pitchFamily="18" charset="0"/>
              </a:rPr>
              <a:t>:</a:t>
            </a:r>
          </a:p>
          <a:p>
            <a:pPr>
              <a:lnSpc>
                <a:spcPct val="120000"/>
              </a:lnSpc>
            </a:pPr>
            <a:r>
              <a:rPr lang="en-GB" sz="3600" kern="1400" spc="-50" dirty="0">
                <a:ea typeface="Times New Roman" panose="02020603050405020304" pitchFamily="18" charset="0"/>
                <a:cs typeface="Times New Roman" panose="02020603050405020304" pitchFamily="18" charset="0"/>
              </a:rPr>
              <a:t>R</a:t>
            </a:r>
            <a:r>
              <a:rPr lang="en-GB" sz="3600" kern="1400" spc="-50" dirty="0">
                <a:effectLst/>
                <a:ea typeface="Times New Roman" panose="02020603050405020304" pitchFamily="18" charset="0"/>
                <a:cs typeface="Times New Roman" panose="02020603050405020304" pitchFamily="18" charset="0"/>
              </a:rPr>
              <a:t>elaying </a:t>
            </a:r>
            <a:r>
              <a:rPr lang="en-GB" sz="3600" kern="1400" spc="-50" dirty="0">
                <a:ea typeface="Times New Roman" panose="02020603050405020304" pitchFamily="18" charset="0"/>
                <a:cs typeface="Times New Roman" panose="02020603050405020304" pitchFamily="18" charset="0"/>
              </a:rPr>
              <a:t>S</a:t>
            </a:r>
            <a:r>
              <a:rPr lang="en-GB" sz="3600" kern="1400" spc="-50" dirty="0">
                <a:effectLst/>
                <a:ea typeface="Times New Roman" panose="02020603050405020304" pitchFamily="18" charset="0"/>
                <a:cs typeface="Times New Roman" panose="02020603050405020304" pitchFamily="18" charset="0"/>
              </a:rPr>
              <a:t>pecific </a:t>
            </a:r>
            <a:r>
              <a:rPr lang="en-GB" sz="3600" kern="1400" spc="-50" dirty="0">
                <a:ea typeface="Times New Roman" panose="02020603050405020304" pitchFamily="18" charset="0"/>
                <a:cs typeface="Times New Roman" panose="02020603050405020304" pitchFamily="18" charset="0"/>
              </a:rPr>
              <a:t>I</a:t>
            </a:r>
            <a:r>
              <a:rPr lang="en-GB" sz="3600" kern="1400" spc="-50" dirty="0">
                <a:effectLst/>
                <a:ea typeface="Times New Roman" panose="02020603050405020304" pitchFamily="18" charset="0"/>
                <a:cs typeface="Times New Roman" panose="02020603050405020304" pitchFamily="18" charset="0"/>
              </a:rPr>
              <a:t>nformation</a:t>
            </a:r>
            <a:endParaRPr lang="en-GB" sz="3600" dirty="0">
              <a:solidFill>
                <a:srgbClr val="304658"/>
              </a:solidFill>
            </a:endParaRPr>
          </a:p>
        </p:txBody>
      </p:sp>
      <p:graphicFrame>
        <p:nvGraphicFramePr>
          <p:cNvPr id="2" name="Table 1">
            <a:extLst>
              <a:ext uri="{FF2B5EF4-FFF2-40B4-BE49-F238E27FC236}">
                <a16:creationId xmlns:a16="http://schemas.microsoft.com/office/drawing/2014/main" id="{8977B66F-DF3B-39B4-FCD0-4BC4F9AC4B18}"/>
              </a:ext>
            </a:extLst>
          </p:cNvPr>
          <p:cNvGraphicFramePr>
            <a:graphicFrameLocks noGrp="1"/>
          </p:cNvGraphicFramePr>
          <p:nvPr>
            <p:extLst>
              <p:ext uri="{D42A27DB-BD31-4B8C-83A1-F6EECF244321}">
                <p14:modId xmlns:p14="http://schemas.microsoft.com/office/powerpoint/2010/main" val="145922591"/>
              </p:ext>
            </p:extLst>
          </p:nvPr>
        </p:nvGraphicFramePr>
        <p:xfrm>
          <a:off x="2115127" y="4051141"/>
          <a:ext cx="8128000" cy="2388364"/>
        </p:xfrm>
        <a:graphic>
          <a:graphicData uri="http://schemas.openxmlformats.org/drawingml/2006/table">
            <a:tbl>
              <a:tblPr firstRow="1" bandRow="1">
                <a:tableStyleId>{616DA210-FB5B-4158-B5E0-FEB733F419BA}</a:tableStyleId>
              </a:tblPr>
              <a:tblGrid>
                <a:gridCol w="1162201">
                  <a:extLst>
                    <a:ext uri="{9D8B030D-6E8A-4147-A177-3AD203B41FA5}">
                      <a16:colId xmlns:a16="http://schemas.microsoft.com/office/drawing/2014/main" val="2295532061"/>
                    </a:ext>
                  </a:extLst>
                </a:gridCol>
                <a:gridCol w="6965799">
                  <a:extLst>
                    <a:ext uri="{9D8B030D-6E8A-4147-A177-3AD203B41FA5}">
                      <a16:colId xmlns:a16="http://schemas.microsoft.com/office/drawing/2014/main" val="2269036546"/>
                    </a:ext>
                  </a:extLst>
                </a:gridCol>
              </a:tblGrid>
              <a:tr h="370840">
                <a:tc>
                  <a:txBody>
                    <a:bodyPr/>
                    <a:lstStyle/>
                    <a:p>
                      <a:pPr algn="ctr"/>
                      <a:r>
                        <a:rPr lang="en-GB" sz="2400" b="1" dirty="0"/>
                        <a:t>4</a:t>
                      </a:r>
                    </a:p>
                  </a:txBody>
                  <a:tcPr>
                    <a:solidFill>
                      <a:schemeClr val="bg2">
                        <a:lumMod val="90000"/>
                      </a:schemeClr>
                    </a:solidFill>
                  </a:tcPr>
                </a:tc>
                <a:tc>
                  <a:txBody>
                    <a:bodyPr/>
                    <a:lstStyle/>
                    <a:p>
                      <a:pPr algn="l">
                        <a:lnSpc>
                          <a:spcPct val="107000"/>
                        </a:lnSpc>
                        <a:tabLst>
                          <a:tab pos="1350645" algn="l"/>
                          <a:tab pos="3150870" algn="l"/>
                        </a:tabLst>
                      </a:pPr>
                      <a:r>
                        <a:rPr lang="en-GB" sz="2400" b="0" dirty="0"/>
                        <a:t>I can do it, </a:t>
                      </a:r>
                      <a:r>
                        <a:rPr lang="en-GB" sz="2400" b="0" dirty="0">
                          <a:effectLst/>
                        </a:rPr>
                        <a:t>easily and very well</a:t>
                      </a:r>
                      <a:endParaRPr lang="es-AR" sz="2400" b="0" kern="1200" dirty="0">
                        <a:solidFill>
                          <a:schemeClr val="tx1"/>
                        </a:solidFill>
                        <a:effectLst/>
                        <a:latin typeface="+mn-lt"/>
                        <a:ea typeface="Calibri" panose="020F0502020204030204" pitchFamily="34" charset="0"/>
                        <a:cs typeface="Times New Roman" panose="02020603050405020304" pitchFamily="18" charset="0"/>
                      </a:endParaRPr>
                    </a:p>
                  </a:txBody>
                  <a:tcPr>
                    <a:solidFill>
                      <a:schemeClr val="bg2">
                        <a:lumMod val="90000"/>
                      </a:schemeClr>
                    </a:solidFill>
                  </a:tcPr>
                </a:tc>
                <a:extLst>
                  <a:ext uri="{0D108BD9-81ED-4DB2-BD59-A6C34878D82A}">
                    <a16:rowId xmlns:a16="http://schemas.microsoft.com/office/drawing/2014/main" val="2311536543"/>
                  </a:ext>
                </a:extLst>
              </a:tr>
              <a:tr h="370840">
                <a:tc>
                  <a:txBody>
                    <a:bodyPr/>
                    <a:lstStyle/>
                    <a:p>
                      <a:pPr algn="ctr"/>
                      <a:r>
                        <a:rPr lang="en-GB" sz="2400" b="1" dirty="0"/>
                        <a:t>3</a:t>
                      </a:r>
                    </a:p>
                  </a:txBody>
                  <a:tcPr>
                    <a:solidFill>
                      <a:srgbClr val="EAEF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t>I can do it, </a:t>
                      </a:r>
                      <a:r>
                        <a:rPr lang="en-GB" sz="2400" b="0" dirty="0">
                          <a:effectLst/>
                        </a:rPr>
                        <a:t>quite easily and quite well</a:t>
                      </a:r>
                      <a:endParaRPr lang="es-AR" sz="2400" b="0" kern="1200" dirty="0">
                        <a:solidFill>
                          <a:schemeClr val="tx1"/>
                        </a:solidFill>
                        <a:effectLst/>
                        <a:latin typeface="+mn-lt"/>
                        <a:ea typeface="Calibri" panose="020F0502020204030204" pitchFamily="34" charset="0"/>
                        <a:cs typeface="Times New Roman" panose="02020603050405020304" pitchFamily="18" charset="0"/>
                      </a:endParaRPr>
                    </a:p>
                  </a:txBody>
                  <a:tcPr>
                    <a:solidFill>
                      <a:srgbClr val="EAEFF2"/>
                    </a:solidFill>
                  </a:tcPr>
                </a:tc>
                <a:extLst>
                  <a:ext uri="{0D108BD9-81ED-4DB2-BD59-A6C34878D82A}">
                    <a16:rowId xmlns:a16="http://schemas.microsoft.com/office/drawing/2014/main" val="3311653686"/>
                  </a:ext>
                </a:extLst>
              </a:tr>
              <a:tr h="370840">
                <a:tc>
                  <a:txBody>
                    <a:bodyPr/>
                    <a:lstStyle/>
                    <a:p>
                      <a:pPr algn="ctr"/>
                      <a:r>
                        <a:rPr lang="en-GB" sz="2400" b="1" dirty="0"/>
                        <a:t>2</a:t>
                      </a:r>
                    </a:p>
                  </a:txBody>
                  <a:tcPr>
                    <a:solidFill>
                      <a:schemeClr val="bg2">
                        <a:lumMod val="90000"/>
                      </a:schemeClr>
                    </a:solidFill>
                  </a:tcPr>
                </a:tc>
                <a:tc>
                  <a:txBody>
                    <a:bodyPr/>
                    <a:lstStyle/>
                    <a:p>
                      <a:pPr algn="l">
                        <a:lnSpc>
                          <a:spcPct val="107000"/>
                        </a:lnSpc>
                        <a:tabLst>
                          <a:tab pos="1350645" algn="l"/>
                          <a:tab pos="3150870" algn="l"/>
                        </a:tabLst>
                      </a:pPr>
                      <a:r>
                        <a:rPr lang="en-GB" sz="2400" b="0" dirty="0">
                          <a:effectLst/>
                        </a:rPr>
                        <a:t>I can do it, with difficulty </a:t>
                      </a:r>
                      <a:r>
                        <a:rPr lang="es-AR" sz="2400" b="0" kern="1200" dirty="0" err="1">
                          <a:solidFill>
                            <a:schemeClr val="tx1"/>
                          </a:solidFill>
                          <a:effectLst/>
                          <a:latin typeface="+mn-lt"/>
                          <a:ea typeface="Calibri" panose="020F0502020204030204" pitchFamily="34" charset="0"/>
                          <a:cs typeface="Times New Roman" panose="02020603050405020304" pitchFamily="18" charset="0"/>
                        </a:rPr>
                        <a:t>but</a:t>
                      </a:r>
                      <a:r>
                        <a:rPr lang="es-AR" sz="2400" b="0" kern="1200" dirty="0">
                          <a:solidFill>
                            <a:schemeClr val="tx1"/>
                          </a:solidFill>
                          <a:effectLst/>
                          <a:latin typeface="+mn-lt"/>
                          <a:ea typeface="Calibri" panose="020F0502020204030204" pitchFamily="34" charset="0"/>
                          <a:cs typeface="Times New Roman" panose="02020603050405020304" pitchFamily="18" charset="0"/>
                        </a:rPr>
                        <a:t> OK</a:t>
                      </a:r>
                      <a:endParaRPr lang="es-AR" sz="2400" b="0" dirty="0">
                        <a:effectLst/>
                      </a:endParaRPr>
                    </a:p>
                  </a:txBody>
                  <a:tcPr>
                    <a:solidFill>
                      <a:schemeClr val="bg2">
                        <a:lumMod val="90000"/>
                      </a:schemeClr>
                    </a:solidFill>
                  </a:tcPr>
                </a:tc>
                <a:extLst>
                  <a:ext uri="{0D108BD9-81ED-4DB2-BD59-A6C34878D82A}">
                    <a16:rowId xmlns:a16="http://schemas.microsoft.com/office/drawing/2014/main" val="2037393848"/>
                  </a:ext>
                </a:extLst>
              </a:tr>
              <a:tr h="370840">
                <a:tc>
                  <a:txBody>
                    <a:bodyPr/>
                    <a:lstStyle/>
                    <a:p>
                      <a:pPr algn="ctr"/>
                      <a:r>
                        <a:rPr lang="en-GB" sz="2400" b="1" dirty="0"/>
                        <a:t>1</a:t>
                      </a:r>
                    </a:p>
                  </a:txBody>
                  <a:tcPr>
                    <a:solidFill>
                      <a:srgbClr val="EAEFF2"/>
                    </a:solidFill>
                  </a:tcPr>
                </a:tc>
                <a:tc>
                  <a:txBody>
                    <a:bodyPr/>
                    <a:lstStyle/>
                    <a:p>
                      <a:pPr algn="l">
                        <a:lnSpc>
                          <a:spcPct val="107000"/>
                        </a:lnSpc>
                        <a:tabLst>
                          <a:tab pos="1350645" algn="l"/>
                          <a:tab pos="3150870" algn="l"/>
                        </a:tabLst>
                      </a:pPr>
                      <a:r>
                        <a:rPr lang="en-GB" sz="2400" b="0" dirty="0">
                          <a:effectLst/>
                        </a:rPr>
                        <a:t>I can do it, with difficulty and badly</a:t>
                      </a:r>
                      <a:endParaRPr lang="es-AR" sz="2400" b="0" kern="1200" dirty="0">
                        <a:solidFill>
                          <a:schemeClr val="tx1"/>
                        </a:solidFill>
                        <a:effectLst/>
                        <a:latin typeface="+mn-lt"/>
                        <a:ea typeface="Calibri" panose="020F0502020204030204" pitchFamily="34" charset="0"/>
                        <a:cs typeface="Times New Roman" panose="02020603050405020304" pitchFamily="18" charset="0"/>
                      </a:endParaRPr>
                    </a:p>
                  </a:txBody>
                  <a:tcPr>
                    <a:solidFill>
                      <a:srgbClr val="EAEFF2"/>
                    </a:solidFill>
                  </a:tcPr>
                </a:tc>
                <a:extLst>
                  <a:ext uri="{0D108BD9-81ED-4DB2-BD59-A6C34878D82A}">
                    <a16:rowId xmlns:a16="http://schemas.microsoft.com/office/drawing/2014/main" val="1531163090"/>
                  </a:ext>
                </a:extLst>
              </a:tr>
              <a:tr h="370840">
                <a:tc>
                  <a:txBody>
                    <a:bodyPr/>
                    <a:lstStyle/>
                    <a:p>
                      <a:pPr algn="ctr"/>
                      <a:r>
                        <a:rPr lang="en-GB" sz="2400" b="1" dirty="0"/>
                        <a:t>0</a:t>
                      </a:r>
                    </a:p>
                  </a:txBody>
                  <a:tcPr>
                    <a:solidFill>
                      <a:schemeClr val="bg2">
                        <a:lumMod val="90000"/>
                      </a:schemeClr>
                    </a:solidFill>
                  </a:tcPr>
                </a:tc>
                <a:tc>
                  <a:txBody>
                    <a:bodyPr/>
                    <a:lstStyle/>
                    <a:p>
                      <a:pPr algn="l">
                        <a:lnSpc>
                          <a:spcPct val="107000"/>
                        </a:lnSpc>
                        <a:tabLst>
                          <a:tab pos="1350645" algn="l"/>
                          <a:tab pos="3150870" algn="l"/>
                        </a:tabLst>
                      </a:pPr>
                      <a:r>
                        <a:rPr lang="en-GB" sz="2400" b="0" dirty="0">
                          <a:effectLst/>
                        </a:rPr>
                        <a:t>I can’t do it./ I’ve never done it. /I don’t know how.</a:t>
                      </a:r>
                      <a:endParaRPr lang="es-AR" sz="2400" b="0" kern="1200" dirty="0">
                        <a:solidFill>
                          <a:schemeClr val="tx1"/>
                        </a:solidFill>
                        <a:effectLst/>
                        <a:latin typeface="+mn-lt"/>
                        <a:ea typeface="+mn-ea"/>
                        <a:cs typeface="Times New Roman" panose="02020603050405020304" pitchFamily="18" charset="0"/>
                      </a:endParaRPr>
                    </a:p>
                  </a:txBody>
                  <a:tcPr>
                    <a:solidFill>
                      <a:schemeClr val="bg2">
                        <a:lumMod val="90000"/>
                      </a:schemeClr>
                    </a:solidFill>
                  </a:tcPr>
                </a:tc>
                <a:extLst>
                  <a:ext uri="{0D108BD9-81ED-4DB2-BD59-A6C34878D82A}">
                    <a16:rowId xmlns:a16="http://schemas.microsoft.com/office/drawing/2014/main" val="2744636207"/>
                  </a:ext>
                </a:extLst>
              </a:tr>
            </a:tbl>
          </a:graphicData>
        </a:graphic>
      </p:graphicFrame>
    </p:spTree>
    <p:extLst>
      <p:ext uri="{BB962C8B-B14F-4D97-AF65-F5344CB8AC3E}">
        <p14:creationId xmlns:p14="http://schemas.microsoft.com/office/powerpoint/2010/main" val="69625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34A28F-21BD-6345-1AF8-2CD63482F7D6}"/>
              </a:ext>
            </a:extLst>
          </p:cNvPr>
          <p:cNvSpPr/>
          <p:nvPr/>
        </p:nvSpPr>
        <p:spPr>
          <a:xfrm>
            <a:off x="10649415" y="341469"/>
            <a:ext cx="1059365" cy="1219702"/>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C92CE852-2668-E178-4073-34DB5377BE06}"/>
              </a:ext>
            </a:extLst>
          </p:cNvPr>
          <p:cNvSpPr>
            <a:spLocks noGrp="1"/>
          </p:cNvSpPr>
          <p:nvPr>
            <p:ph type="title"/>
          </p:nvPr>
        </p:nvSpPr>
        <p:spPr>
          <a:xfrm>
            <a:off x="1970314" y="341469"/>
            <a:ext cx="9738466" cy="1325563"/>
          </a:xfrm>
        </p:spPr>
        <p:txBody>
          <a:bodyPr>
            <a:normAutofit/>
          </a:bodyPr>
          <a:lstStyle/>
          <a:p>
            <a:r>
              <a:rPr lang="en-GB" sz="4000" dirty="0">
                <a:effectLst/>
                <a:ea typeface="Cambria" panose="02040503050406030204" pitchFamily="18" charset="0"/>
                <a:cs typeface="Aptos" panose="020B0004020202020204" pitchFamily="34" charset="0"/>
              </a:rPr>
              <a:t>Task 1: Understanding mediation </a:t>
            </a:r>
            <a:endParaRPr lang="en-GB" sz="4000" dirty="0"/>
          </a:p>
        </p:txBody>
      </p:sp>
      <p:graphicFrame>
        <p:nvGraphicFramePr>
          <p:cNvPr id="8" name="Table 7">
            <a:extLst>
              <a:ext uri="{FF2B5EF4-FFF2-40B4-BE49-F238E27FC236}">
                <a16:creationId xmlns:a16="http://schemas.microsoft.com/office/drawing/2014/main" id="{A0D81BCE-31F0-3E6C-5069-A276FCD558E7}"/>
              </a:ext>
            </a:extLst>
          </p:cNvPr>
          <p:cNvGraphicFramePr>
            <a:graphicFrameLocks noGrp="1"/>
          </p:cNvGraphicFramePr>
          <p:nvPr>
            <p:extLst>
              <p:ext uri="{D42A27DB-BD31-4B8C-83A1-F6EECF244321}">
                <p14:modId xmlns:p14="http://schemas.microsoft.com/office/powerpoint/2010/main" val="3226945818"/>
              </p:ext>
            </p:extLst>
          </p:nvPr>
        </p:nvGraphicFramePr>
        <p:xfrm>
          <a:off x="1064342" y="2736142"/>
          <a:ext cx="10400071" cy="3522158"/>
        </p:xfrm>
        <a:graphic>
          <a:graphicData uri="http://schemas.openxmlformats.org/drawingml/2006/table">
            <a:tbl>
              <a:tblPr firstRow="1" firstCol="1" bandRow="1">
                <a:tableStyleId>{5C22544A-7EE6-4342-B048-85BDC9FD1C3A}</a:tableStyleId>
              </a:tblPr>
              <a:tblGrid>
                <a:gridCol w="3914587">
                  <a:extLst>
                    <a:ext uri="{9D8B030D-6E8A-4147-A177-3AD203B41FA5}">
                      <a16:colId xmlns:a16="http://schemas.microsoft.com/office/drawing/2014/main" val="3708226874"/>
                    </a:ext>
                  </a:extLst>
                </a:gridCol>
                <a:gridCol w="3242742">
                  <a:extLst>
                    <a:ext uri="{9D8B030D-6E8A-4147-A177-3AD203B41FA5}">
                      <a16:colId xmlns:a16="http://schemas.microsoft.com/office/drawing/2014/main" val="1652010245"/>
                    </a:ext>
                  </a:extLst>
                </a:gridCol>
                <a:gridCol w="3242742">
                  <a:extLst>
                    <a:ext uri="{9D8B030D-6E8A-4147-A177-3AD203B41FA5}">
                      <a16:colId xmlns:a16="http://schemas.microsoft.com/office/drawing/2014/main" val="3163414237"/>
                    </a:ext>
                  </a:extLst>
                </a:gridCol>
              </a:tblGrid>
              <a:tr h="0">
                <a:tc>
                  <a:txBody>
                    <a:bodyPr/>
                    <a:lstStyle/>
                    <a:p>
                      <a:pPr>
                        <a:lnSpc>
                          <a:spcPct val="107000"/>
                        </a:lnSpc>
                        <a:spcAft>
                          <a:spcPts val="800"/>
                        </a:spcAft>
                        <a:tabLst>
                          <a:tab pos="1350645" algn="l"/>
                          <a:tab pos="3150870" algn="l"/>
                        </a:tabLst>
                      </a:pPr>
                      <a:r>
                        <a:rPr lang="es-AR" sz="2400" dirty="0">
                          <a:solidFill>
                            <a:schemeClr val="tx1"/>
                          </a:solidFill>
                          <a:effectLst/>
                        </a:rPr>
                        <a:t>DESTINATION</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gridSpan="2">
                  <a:txBody>
                    <a:bodyPr/>
                    <a:lstStyle/>
                    <a:p>
                      <a:pPr>
                        <a:lnSpc>
                          <a:spcPct val="107000"/>
                        </a:lnSpc>
                        <a:spcAft>
                          <a:spcPts val="800"/>
                        </a:spcAft>
                      </a:pPr>
                      <a:r>
                        <a:rPr lang="es-AR" sz="2400" kern="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Kazlų Rūda </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hMerge="1">
                  <a:txBody>
                    <a:bodyPr/>
                    <a:lstStyle/>
                    <a:p>
                      <a:endParaRPr lang="en-GB"/>
                    </a:p>
                  </a:txBody>
                  <a:tcPr/>
                </a:tc>
                <a:extLst>
                  <a:ext uri="{0D108BD9-81ED-4DB2-BD59-A6C34878D82A}">
                    <a16:rowId xmlns:a16="http://schemas.microsoft.com/office/drawing/2014/main" val="1991987102"/>
                  </a:ext>
                </a:extLst>
              </a:tr>
              <a:tr h="0">
                <a:tc>
                  <a:txBody>
                    <a:bodyPr/>
                    <a:lstStyle/>
                    <a:p>
                      <a:pPr>
                        <a:lnSpc>
                          <a:spcPct val="107000"/>
                        </a:lnSpc>
                        <a:spcAft>
                          <a:spcPts val="800"/>
                        </a:spcAft>
                        <a:tabLst>
                          <a:tab pos="1350645" algn="l"/>
                          <a:tab pos="3150870" algn="l"/>
                        </a:tabLst>
                      </a:pPr>
                      <a:r>
                        <a:rPr lang="es-AR" sz="2400" dirty="0">
                          <a:solidFill>
                            <a:schemeClr val="tx1"/>
                          </a:solidFill>
                          <a:effectLst/>
                        </a:rPr>
                        <a:t>Duration</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gridSpan="2">
                  <a:txBody>
                    <a:bodyPr/>
                    <a:lstStyle/>
                    <a:p>
                      <a:pPr>
                        <a:lnSpc>
                          <a:spcPct val="107000"/>
                        </a:lnSpc>
                        <a:spcAft>
                          <a:spcPts val="800"/>
                        </a:spcAft>
                      </a:pP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FEE"/>
                    </a:solidFill>
                  </a:tcPr>
                </a:tc>
                <a:tc hMerge="1">
                  <a:txBody>
                    <a:bodyPr/>
                    <a:lstStyle/>
                    <a:p>
                      <a:endParaRPr lang="en-GB"/>
                    </a:p>
                  </a:txBody>
                  <a:tcPr/>
                </a:tc>
                <a:extLst>
                  <a:ext uri="{0D108BD9-81ED-4DB2-BD59-A6C34878D82A}">
                    <a16:rowId xmlns:a16="http://schemas.microsoft.com/office/drawing/2014/main" val="3961636285"/>
                  </a:ext>
                </a:extLst>
              </a:tr>
              <a:tr h="0">
                <a:tc>
                  <a:txBody>
                    <a:bodyPr/>
                    <a:lstStyle/>
                    <a:p>
                      <a:pPr>
                        <a:lnSpc>
                          <a:spcPct val="107000"/>
                        </a:lnSpc>
                        <a:spcAft>
                          <a:spcPts val="800"/>
                        </a:spcAft>
                        <a:tabLst>
                          <a:tab pos="1350645" algn="l"/>
                          <a:tab pos="3150870" algn="l"/>
                        </a:tabLst>
                      </a:pPr>
                      <a:r>
                        <a:rPr lang="es-AR" sz="2400" dirty="0">
                          <a:solidFill>
                            <a:schemeClr val="tx1"/>
                          </a:solidFill>
                          <a:effectLst/>
                        </a:rPr>
                        <a:t>Price</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gridSpan="2">
                  <a:txBody>
                    <a:bodyPr/>
                    <a:lstStyle/>
                    <a:p>
                      <a:pPr>
                        <a:lnSpc>
                          <a:spcPct val="107000"/>
                        </a:lnSpc>
                        <a:spcAft>
                          <a:spcPts val="800"/>
                        </a:spcAft>
                      </a:pP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hMerge="1">
                  <a:txBody>
                    <a:bodyPr/>
                    <a:lstStyle/>
                    <a:p>
                      <a:endParaRPr lang="en-GB"/>
                    </a:p>
                  </a:txBody>
                  <a:tcPr/>
                </a:tc>
                <a:extLst>
                  <a:ext uri="{0D108BD9-81ED-4DB2-BD59-A6C34878D82A}">
                    <a16:rowId xmlns:a16="http://schemas.microsoft.com/office/drawing/2014/main" val="1333161528"/>
                  </a:ext>
                </a:extLst>
              </a:tr>
              <a:tr h="0">
                <a:tc rowSpan="2">
                  <a:txBody>
                    <a:bodyPr/>
                    <a:lstStyle/>
                    <a:p>
                      <a:pPr>
                        <a:lnSpc>
                          <a:spcPct val="107000"/>
                        </a:lnSpc>
                        <a:spcAft>
                          <a:spcPts val="800"/>
                        </a:spcAft>
                        <a:tabLst>
                          <a:tab pos="1350645" algn="l"/>
                          <a:tab pos="3150870" algn="l"/>
                        </a:tabLst>
                      </a:pPr>
                      <a:r>
                        <a:rPr lang="en-GB" sz="2400" dirty="0">
                          <a:solidFill>
                            <a:schemeClr val="tx1"/>
                          </a:solidFill>
                          <a:effectLst/>
                        </a:rPr>
                        <a:t>What is and isn’t included in the price?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a:txBody>
                    <a:bodyPr/>
                    <a:lstStyle/>
                    <a:p>
                      <a:pPr algn="ctr">
                        <a:lnSpc>
                          <a:spcPct val="107000"/>
                        </a:lnSpc>
                        <a:spcAft>
                          <a:spcPts val="800"/>
                        </a:spcAft>
                      </a:pPr>
                      <a:r>
                        <a:rPr lang="en-GB" sz="1800" dirty="0">
                          <a:solidFill>
                            <a:schemeClr val="tx1"/>
                          </a:solidFill>
                          <a:effectLst/>
                        </a:rPr>
                        <a:t>Included</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FEE"/>
                    </a:solidFill>
                  </a:tcPr>
                </a:tc>
                <a:tc>
                  <a:txBody>
                    <a:bodyPr/>
                    <a:lstStyle/>
                    <a:p>
                      <a:pPr algn="ctr">
                        <a:lnSpc>
                          <a:spcPct val="107000"/>
                        </a:lnSpc>
                        <a:spcAft>
                          <a:spcPts val="800"/>
                        </a:spcAft>
                      </a:pPr>
                      <a:r>
                        <a:rPr lang="es-AR" sz="1800" dirty="0">
                          <a:solidFill>
                            <a:schemeClr val="tx1"/>
                          </a:solidFill>
                          <a:effectLst/>
                        </a:rPr>
                        <a:t>Not included</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FEE"/>
                    </a:solidFill>
                  </a:tcPr>
                </a:tc>
                <a:extLst>
                  <a:ext uri="{0D108BD9-81ED-4DB2-BD59-A6C34878D82A}">
                    <a16:rowId xmlns:a16="http://schemas.microsoft.com/office/drawing/2014/main" val="3908948764"/>
                  </a:ext>
                </a:extLst>
              </a:tr>
              <a:tr h="0">
                <a:tc vMerge="1">
                  <a:txBody>
                    <a:bodyPr/>
                    <a:lstStyle/>
                    <a:p>
                      <a:endParaRPr lang="en-GB"/>
                    </a:p>
                  </a:txBody>
                  <a:tcPr/>
                </a:tc>
                <a:tc>
                  <a:txBody>
                    <a:bodyPr/>
                    <a:lstStyle/>
                    <a:p>
                      <a:pPr marL="0" lvl="0" indent="0">
                        <a:lnSpc>
                          <a:spcPct val="107000"/>
                        </a:lnSpc>
                        <a:buFont typeface="Calibri" panose="020F0502020204030204" pitchFamily="34" charset="0"/>
                        <a:buNone/>
                        <a:tabLst>
                          <a:tab pos="1350645" algn="l"/>
                          <a:tab pos="3150870" algn="l"/>
                        </a:tabLst>
                      </a:pP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a:txBody>
                    <a:bodyPr/>
                    <a:lstStyle/>
                    <a:p>
                      <a:pPr marL="342900" lvl="0" indent="-342900">
                        <a:lnSpc>
                          <a:spcPct val="107000"/>
                        </a:lnSpc>
                        <a:buFont typeface="Calibri" panose="020F0502020204030204" pitchFamily="34" charset="0"/>
                        <a:buChar char="-"/>
                        <a:tabLst>
                          <a:tab pos="1350645" algn="l"/>
                          <a:tab pos="3150870" algn="l"/>
                        </a:tabLst>
                      </a:pPr>
                      <a:r>
                        <a:rPr lang="en-GB" sz="1100" dirty="0">
                          <a:solidFill>
                            <a:schemeClr val="tx1"/>
                          </a:solidFill>
                          <a:effectLst/>
                        </a:rPr>
                        <a:t> </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extLst>
                  <a:ext uri="{0D108BD9-81ED-4DB2-BD59-A6C34878D82A}">
                    <a16:rowId xmlns:a16="http://schemas.microsoft.com/office/drawing/2014/main" val="468204428"/>
                  </a:ext>
                </a:extLst>
              </a:tr>
              <a:tr h="0">
                <a:tc>
                  <a:txBody>
                    <a:bodyPr/>
                    <a:lstStyle/>
                    <a:p>
                      <a:pPr>
                        <a:lnSpc>
                          <a:spcPct val="107000"/>
                        </a:lnSpc>
                        <a:spcAft>
                          <a:spcPts val="800"/>
                        </a:spcAft>
                        <a:tabLst>
                          <a:tab pos="1350645" algn="l"/>
                          <a:tab pos="3150870" algn="l"/>
                        </a:tabLst>
                      </a:pPr>
                      <a:r>
                        <a:rPr lang="es-AR" sz="2400" dirty="0" err="1">
                          <a:solidFill>
                            <a:schemeClr val="tx1"/>
                          </a:solidFill>
                          <a:effectLst/>
                        </a:rPr>
                        <a:t>Itinerary</a:t>
                      </a:r>
                      <a:r>
                        <a:rPr lang="es-AR" sz="2400" dirty="0">
                          <a:solidFill>
                            <a:schemeClr val="tx1"/>
                          </a:solidFill>
                          <a:effectLst/>
                        </a:rPr>
                        <a:t> (+ important details)</a:t>
                      </a:r>
                      <a:endParaRPr lang="en-GB" sz="2400" dirty="0">
                        <a:solidFill>
                          <a:schemeClr val="tx1"/>
                        </a:solidFill>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gridSpan="2">
                  <a:txBody>
                    <a:bodyPr/>
                    <a:lstStyle/>
                    <a:p>
                      <a:pPr marL="342900" lvl="0" indent="-342900">
                        <a:lnSpc>
                          <a:spcPct val="107000"/>
                        </a:lnSpc>
                        <a:buFont typeface="Calibri" panose="020F0502020204030204" pitchFamily="34" charset="0"/>
                        <a:buChar char="-"/>
                        <a:tabLst>
                          <a:tab pos="1350645" algn="l"/>
                          <a:tab pos="3150870" algn="l"/>
                        </a:tabLst>
                      </a:pP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FEE"/>
                    </a:solidFill>
                  </a:tcPr>
                </a:tc>
                <a:tc hMerge="1">
                  <a:txBody>
                    <a:bodyPr/>
                    <a:lstStyle/>
                    <a:p>
                      <a:endParaRPr lang="en-GB"/>
                    </a:p>
                  </a:txBody>
                  <a:tcPr/>
                </a:tc>
                <a:extLst>
                  <a:ext uri="{0D108BD9-81ED-4DB2-BD59-A6C34878D82A}">
                    <a16:rowId xmlns:a16="http://schemas.microsoft.com/office/drawing/2014/main" val="525231430"/>
                  </a:ext>
                </a:extLst>
              </a:tr>
              <a:tr h="0">
                <a:tc>
                  <a:txBody>
                    <a:bodyPr/>
                    <a:lstStyle/>
                    <a:p>
                      <a:pPr>
                        <a:lnSpc>
                          <a:spcPct val="107000"/>
                        </a:lnSpc>
                        <a:spcAft>
                          <a:spcPts val="800"/>
                        </a:spcAft>
                        <a:tabLst>
                          <a:tab pos="1350645" algn="l"/>
                          <a:tab pos="3150870" algn="l"/>
                        </a:tabLst>
                      </a:pPr>
                      <a:r>
                        <a:rPr lang="es-AR" sz="2400" dirty="0">
                          <a:solidFill>
                            <a:schemeClr val="tx1"/>
                          </a:solidFill>
                          <a:effectLst/>
                        </a:rPr>
                        <a:t>Meals</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gridSpan="2">
                  <a:txBody>
                    <a:bodyPr/>
                    <a:lstStyle/>
                    <a:p>
                      <a:pPr marL="342900" lvl="0" indent="-342900">
                        <a:lnSpc>
                          <a:spcPct val="107000"/>
                        </a:lnSpc>
                        <a:buFont typeface="Calibri" panose="020F0502020204030204" pitchFamily="34" charset="0"/>
                        <a:buChar char="-"/>
                        <a:tabLst>
                          <a:tab pos="1350645" algn="l"/>
                          <a:tab pos="3150870" algn="l"/>
                        </a:tabLst>
                      </a:pP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hMerge="1">
                  <a:txBody>
                    <a:bodyPr/>
                    <a:lstStyle/>
                    <a:p>
                      <a:endParaRPr lang="en-GB"/>
                    </a:p>
                  </a:txBody>
                  <a:tcPr/>
                </a:tc>
                <a:extLst>
                  <a:ext uri="{0D108BD9-81ED-4DB2-BD59-A6C34878D82A}">
                    <a16:rowId xmlns:a16="http://schemas.microsoft.com/office/drawing/2014/main" val="1329704026"/>
                  </a:ext>
                </a:extLst>
              </a:tr>
              <a:tr h="0">
                <a:tc>
                  <a:txBody>
                    <a:bodyPr/>
                    <a:lstStyle/>
                    <a:p>
                      <a:pPr>
                        <a:lnSpc>
                          <a:spcPct val="107000"/>
                        </a:lnSpc>
                        <a:spcAft>
                          <a:spcPts val="800"/>
                        </a:spcAft>
                        <a:tabLst>
                          <a:tab pos="1350645" algn="l"/>
                          <a:tab pos="3150870" algn="l"/>
                        </a:tabLst>
                      </a:pPr>
                      <a:r>
                        <a:rPr lang="es-AR" sz="2400" dirty="0">
                          <a:solidFill>
                            <a:schemeClr val="tx1"/>
                          </a:solidFill>
                          <a:effectLst/>
                        </a:rPr>
                        <a:t>Other info</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gridSpan="2">
                  <a:txBody>
                    <a:bodyPr/>
                    <a:lstStyle/>
                    <a:p>
                      <a:pPr marL="342900" lvl="0" indent="-342900">
                        <a:lnSpc>
                          <a:spcPct val="107000"/>
                        </a:lnSpc>
                        <a:buFont typeface="Calibri" panose="020F0502020204030204" pitchFamily="34" charset="0"/>
                        <a:buChar char="-"/>
                        <a:tabLst>
                          <a:tab pos="1350645" algn="l"/>
                          <a:tab pos="3150870" algn="l"/>
                        </a:tabLst>
                      </a:pP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FEE"/>
                    </a:solidFill>
                  </a:tcPr>
                </a:tc>
                <a:tc hMerge="1">
                  <a:txBody>
                    <a:bodyPr/>
                    <a:lstStyle/>
                    <a:p>
                      <a:endParaRPr lang="en-GB"/>
                    </a:p>
                  </a:txBody>
                  <a:tcPr/>
                </a:tc>
                <a:extLst>
                  <a:ext uri="{0D108BD9-81ED-4DB2-BD59-A6C34878D82A}">
                    <a16:rowId xmlns:a16="http://schemas.microsoft.com/office/drawing/2014/main" val="3578958725"/>
                  </a:ext>
                </a:extLst>
              </a:tr>
              <a:tr h="0">
                <a:tc>
                  <a:txBody>
                    <a:bodyPr/>
                    <a:lstStyle/>
                    <a:p>
                      <a:pPr>
                        <a:lnSpc>
                          <a:spcPct val="107000"/>
                        </a:lnSpc>
                        <a:spcAft>
                          <a:spcPts val="800"/>
                        </a:spcAft>
                        <a:tabLst>
                          <a:tab pos="1350645" algn="l"/>
                          <a:tab pos="3150870" algn="l"/>
                        </a:tabLst>
                      </a:pPr>
                      <a:r>
                        <a:rPr lang="es-AR" sz="2400" dirty="0" err="1">
                          <a:solidFill>
                            <a:schemeClr val="tx1"/>
                          </a:solidFill>
                          <a:effectLst/>
                        </a:rPr>
                        <a:t>Recommendation</a:t>
                      </a:r>
                      <a:r>
                        <a:rPr lang="es-AR" sz="2400" dirty="0">
                          <a:solidFill>
                            <a:schemeClr val="tx1"/>
                          </a:solidFill>
                          <a:effectLst/>
                        </a:rPr>
                        <a:t> &amp; </a:t>
                      </a:r>
                      <a:r>
                        <a:rPr lang="es-AR" sz="2400" dirty="0" err="1">
                          <a:solidFill>
                            <a:schemeClr val="tx1"/>
                          </a:solidFill>
                          <a:effectLst/>
                        </a:rPr>
                        <a:t>reasons</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gridSpan="2">
                  <a:txBody>
                    <a:bodyPr/>
                    <a:lstStyle/>
                    <a:p>
                      <a:pPr>
                        <a:lnSpc>
                          <a:spcPct val="107000"/>
                        </a:lnSpc>
                        <a:spcAft>
                          <a:spcPts val="800"/>
                        </a:spcAft>
                        <a:tabLst>
                          <a:tab pos="1350645" algn="l"/>
                          <a:tab pos="3150870" algn="l"/>
                        </a:tabLst>
                      </a:pP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hMerge="1">
                  <a:txBody>
                    <a:bodyPr/>
                    <a:lstStyle/>
                    <a:p>
                      <a:endParaRPr lang="en-GB"/>
                    </a:p>
                  </a:txBody>
                  <a:tcPr/>
                </a:tc>
                <a:extLst>
                  <a:ext uri="{0D108BD9-81ED-4DB2-BD59-A6C34878D82A}">
                    <a16:rowId xmlns:a16="http://schemas.microsoft.com/office/drawing/2014/main" val="4001329958"/>
                  </a:ext>
                </a:extLst>
              </a:tr>
            </a:tbl>
          </a:graphicData>
        </a:graphic>
      </p:graphicFrame>
      <p:sp>
        <p:nvSpPr>
          <p:cNvPr id="9" name="TextBox 8">
            <a:extLst>
              <a:ext uri="{FF2B5EF4-FFF2-40B4-BE49-F238E27FC236}">
                <a16:creationId xmlns:a16="http://schemas.microsoft.com/office/drawing/2014/main" id="{DEEDCDE2-159A-9E75-830A-62CD79FDAB1A}"/>
              </a:ext>
            </a:extLst>
          </p:cNvPr>
          <p:cNvSpPr txBox="1"/>
          <p:nvPr/>
        </p:nvSpPr>
        <p:spPr>
          <a:xfrm>
            <a:off x="953729" y="1799284"/>
            <a:ext cx="10510684" cy="830997"/>
          </a:xfrm>
          <a:prstGeom prst="rect">
            <a:avLst/>
          </a:prstGeom>
          <a:noFill/>
        </p:spPr>
        <p:txBody>
          <a:bodyPr wrap="square" rtlCol="0">
            <a:spAutoFit/>
          </a:bodyPr>
          <a:lstStyle/>
          <a:p>
            <a:r>
              <a:rPr lang="en-GB" sz="2400" dirty="0"/>
              <a:t>Listen to these 2 girls sharing information about </a:t>
            </a:r>
            <a:r>
              <a:rPr lang="lt-LT" sz="2400" dirty="0"/>
              <a:t>a </a:t>
            </a:r>
            <a:r>
              <a:rPr lang="en-GB" sz="2400" dirty="0"/>
              <a:t>coach trip to </a:t>
            </a:r>
            <a:r>
              <a:rPr lang="es-AR" sz="2400" i="1" kern="0" dirty="0">
                <a:effectLst/>
                <a:latin typeface="Calibri" panose="020F0502020204030204" pitchFamily="34" charset="0"/>
                <a:ea typeface="Calibri" panose="020F0502020204030204" pitchFamily="34" charset="0"/>
                <a:cs typeface="Times New Roman" panose="02020603050405020304" pitchFamily="18" charset="0"/>
              </a:rPr>
              <a:t>Kazlų Rūda </a:t>
            </a:r>
            <a:r>
              <a:rPr lang="es-AR" sz="2400" kern="0" dirty="0">
                <a:effectLst/>
                <a:latin typeface="Calibri" panose="020F0502020204030204" pitchFamily="34" charset="0"/>
                <a:ea typeface="Calibri" panose="020F0502020204030204" pitchFamily="34" charset="0"/>
                <a:cs typeface="Times New Roman" panose="02020603050405020304" pitchFamily="18" charset="0"/>
              </a:rPr>
              <a:t>from the </a:t>
            </a:r>
            <a:r>
              <a:rPr lang="en-GB" sz="2400" i="1" kern="0" dirty="0" err="1">
                <a:latin typeface="Segoe UI" panose="020B0502040204020203" pitchFamily="34" charset="0"/>
                <a:ea typeface="Calibri" panose="020F0502020204030204" pitchFamily="34" charset="0"/>
                <a:cs typeface="Times New Roman" panose="02020603050405020304" pitchFamily="18" charset="0"/>
              </a:rPr>
              <a:t>K</a:t>
            </a:r>
            <a:r>
              <a:rPr lang="en-GB" sz="2400" i="1" dirty="0" err="1">
                <a:effectLst/>
                <a:latin typeface="Segoe UI" panose="020B0502040204020203" pitchFamily="34" charset="0"/>
              </a:rPr>
              <a:t>elioniu</a:t>
            </a:r>
            <a:r>
              <a:rPr lang="en-GB" sz="2400" i="1" dirty="0">
                <a:effectLst/>
                <a:latin typeface="Segoe UI" panose="020B0502040204020203" pitchFamily="34" charset="0"/>
              </a:rPr>
              <a:t> </a:t>
            </a:r>
            <a:r>
              <a:rPr lang="lt-LT" sz="2400" i="1" dirty="0">
                <a:effectLst/>
                <a:latin typeface="Segoe UI" panose="020B0502040204020203" pitchFamily="34" charset="0"/>
              </a:rPr>
              <a:t>l</a:t>
            </a:r>
            <a:r>
              <a:rPr lang="en-GB" sz="2400" i="1" dirty="0" err="1">
                <a:effectLst/>
                <a:latin typeface="Segoe UI" panose="020B0502040204020203" pitchFamily="34" charset="0"/>
              </a:rPr>
              <a:t>aikas</a:t>
            </a:r>
            <a:r>
              <a:rPr lang="en-GB" sz="2400" i="0" dirty="0">
                <a:effectLst/>
                <a:latin typeface="Segoe UI" panose="020B0502040204020203" pitchFamily="34" charset="0"/>
              </a:rPr>
              <a:t>’ web page</a:t>
            </a:r>
            <a:r>
              <a:rPr lang="en-GB" sz="2400" dirty="0">
                <a:latin typeface="Segoe UI" panose="020B0502040204020203" pitchFamily="34" charset="0"/>
              </a:rPr>
              <a:t> </a:t>
            </a:r>
            <a:r>
              <a:rPr lang="en-GB" sz="2400" i="0" dirty="0">
                <a:effectLst/>
                <a:latin typeface="Segoe UI" panose="020B0502040204020203" pitchFamily="34" charset="0"/>
              </a:rPr>
              <a:t>and complete the table</a:t>
            </a:r>
            <a:r>
              <a:rPr lang="lt-LT" sz="2400" i="0" dirty="0">
                <a:effectLst/>
                <a:latin typeface="Segoe UI" panose="020B0502040204020203" pitchFamily="34" charset="0"/>
              </a:rPr>
              <a:t>.</a:t>
            </a:r>
            <a:endParaRPr lang="en-GB" sz="2400" i="0" dirty="0">
              <a:effectLst/>
              <a:latin typeface="Segoe UI" panose="020B0502040204020203" pitchFamily="34" charset="0"/>
            </a:endParaRPr>
          </a:p>
        </p:txBody>
      </p:sp>
      <p:pic>
        <p:nvPicPr>
          <p:cNvPr id="5" name="Kazlu Rudav2">
            <a:hlinkClick r:id="" action="ppaction://media"/>
            <a:extLst>
              <a:ext uri="{FF2B5EF4-FFF2-40B4-BE49-F238E27FC236}">
                <a16:creationId xmlns:a16="http://schemas.microsoft.com/office/drawing/2014/main" id="{2E70EC7E-5A72-B366-E4B4-9CC1350130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660" y="707638"/>
            <a:ext cx="487363" cy="487363"/>
          </a:xfrm>
          <a:prstGeom prst="rect">
            <a:avLst/>
          </a:prstGeom>
        </p:spPr>
      </p:pic>
    </p:spTree>
    <p:extLst>
      <p:ext uri="{BB962C8B-B14F-4D97-AF65-F5344CB8AC3E}">
        <p14:creationId xmlns:p14="http://schemas.microsoft.com/office/powerpoint/2010/main" val="4245236016"/>
      </p:ext>
    </p:extLst>
  </p:cSld>
  <p:clrMapOvr>
    <a:masterClrMapping/>
  </p:clrMapOvr>
  <mc:AlternateContent xmlns:mc="http://schemas.openxmlformats.org/markup-compatibility/2006" xmlns:p14="http://schemas.microsoft.com/office/powerpoint/2010/main">
    <mc:Choice Requires="p14">
      <p:transition spd="slow" p14:dur="2000" advTm="27012"/>
    </mc:Choice>
    <mc:Fallback xmlns="">
      <p:transition spd="slow" advTm="270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0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5265F5-43A0-E759-0887-7A88826B3F39}"/>
              </a:ext>
            </a:extLst>
          </p:cNvPr>
          <p:cNvSpPr/>
          <p:nvPr/>
        </p:nvSpPr>
        <p:spPr>
          <a:xfrm>
            <a:off x="0" y="0"/>
            <a:ext cx="12271664" cy="6858000"/>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GB" sz="24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en-GB" sz="2400" dirty="0">
                <a:solidFill>
                  <a:schemeClr val="tx1"/>
                </a:solidFill>
                <a:effectLst/>
                <a:ea typeface="Aptos" panose="020B0004020202020204" pitchFamily="34" charset="0"/>
                <a:cs typeface="Times New Roman" panose="02020603050405020304" pitchFamily="18" charset="0"/>
              </a:rPr>
              <a:t>Female 1: OK, so another trip is </a:t>
            </a:r>
            <a:r>
              <a:rPr lang="en-GB" sz="2400" dirty="0">
                <a:solidFill>
                  <a:schemeClr val="tx1"/>
                </a:solidFill>
                <a:ea typeface="Aptos" panose="020B0004020202020204" pitchFamily="34" charset="0"/>
                <a:cs typeface="Times New Roman" panose="02020603050405020304" pitchFamily="18" charset="0"/>
              </a:rPr>
              <a:t>to</a:t>
            </a:r>
            <a:r>
              <a:rPr lang="en-GB" sz="2400" dirty="0">
                <a:solidFill>
                  <a:schemeClr val="tx1"/>
                </a:solidFill>
                <a:effectLst/>
                <a:ea typeface="Aptos" panose="020B0004020202020204" pitchFamily="34" charset="0"/>
                <a:cs typeface="Times New Roman" panose="02020603050405020304" pitchFamily="18" charset="0"/>
              </a:rPr>
              <a:t> </a:t>
            </a:r>
            <a:r>
              <a:rPr lang="en-GB" sz="2400" dirty="0" err="1">
                <a:solidFill>
                  <a:schemeClr val="tx1"/>
                </a:solidFill>
                <a:effectLst/>
                <a:ea typeface="Aptos" panose="020B0004020202020204" pitchFamily="34" charset="0"/>
                <a:cs typeface="Times New Roman" panose="02020603050405020304" pitchFamily="18" charset="0"/>
              </a:rPr>
              <a:t>Kazlų</a:t>
            </a:r>
            <a:r>
              <a:rPr lang="en-GB" sz="2400" dirty="0">
                <a:solidFill>
                  <a:schemeClr val="tx1"/>
                </a:solidFill>
                <a:effectLst/>
                <a:ea typeface="Aptos" panose="020B0004020202020204" pitchFamily="34" charset="0"/>
                <a:cs typeface="Times New Roman" panose="02020603050405020304" pitchFamily="18" charset="0"/>
              </a:rPr>
              <a:t> </a:t>
            </a:r>
            <a:r>
              <a:rPr lang="en-GB" sz="2400" dirty="0" err="1">
                <a:solidFill>
                  <a:schemeClr val="tx1"/>
                </a:solidFill>
                <a:effectLst/>
                <a:ea typeface="Aptos" panose="020B0004020202020204" pitchFamily="34" charset="0"/>
                <a:cs typeface="Times New Roman" panose="02020603050405020304" pitchFamily="18" charset="0"/>
              </a:rPr>
              <a:t>Rūda</a:t>
            </a:r>
            <a:r>
              <a:rPr lang="en-GB" sz="2400" dirty="0">
                <a:solidFill>
                  <a:schemeClr val="tx1"/>
                </a:solidFill>
                <a:effectLst/>
                <a:ea typeface="Aptos" panose="020B0004020202020204" pitchFamily="34" charset="0"/>
                <a:cs typeface="Times New Roman" panose="02020603050405020304" pitchFamily="18" charset="0"/>
              </a:rPr>
              <a:t> </a:t>
            </a:r>
            <a:r>
              <a:rPr lang="en-GB" sz="2400" dirty="0">
                <a:solidFill>
                  <a:schemeClr val="tx1"/>
                </a:solidFill>
                <a:ea typeface="Aptos" panose="020B0004020202020204" pitchFamily="34" charset="0"/>
                <a:cs typeface="Times New Roman" panose="02020603050405020304" pitchFamily="18" charset="0"/>
              </a:rPr>
              <a:t>the oak</a:t>
            </a:r>
            <a:r>
              <a:rPr lang="en-GB" sz="2400" dirty="0">
                <a:solidFill>
                  <a:schemeClr val="tx1"/>
                </a:solidFill>
                <a:effectLst/>
                <a:ea typeface="Aptos" panose="020B0004020202020204" pitchFamily="34" charset="0"/>
                <a:cs typeface="Times New Roman" panose="02020603050405020304" pitchFamily="18" charset="0"/>
              </a:rPr>
              <a:t> park.  The trip duration is only one day and it costs €9 for students and the park has 6 tracks. You should get your own food because there is no place to buy it and it will be good if you if you wear a sporty clothes because you will be active.</a:t>
            </a:r>
          </a:p>
          <a:p>
            <a:pPr algn="just">
              <a:lnSpc>
                <a:spcPct val="107000"/>
              </a:lnSpc>
              <a:spcAft>
                <a:spcPts val="800"/>
              </a:spcAft>
            </a:pPr>
            <a:r>
              <a:rPr lang="en-GB" sz="2400" dirty="0">
                <a:solidFill>
                  <a:schemeClr val="tx1"/>
                </a:solidFill>
                <a:effectLst/>
                <a:ea typeface="Aptos" panose="020B0004020202020204" pitchFamily="34" charset="0"/>
                <a:cs typeface="Times New Roman" panose="02020603050405020304" pitchFamily="18" charset="0"/>
              </a:rPr>
              <a:t>Female 2: So I have also chosen the trip to </a:t>
            </a:r>
            <a:r>
              <a:rPr lang="en-GB" sz="2400" dirty="0" err="1">
                <a:solidFill>
                  <a:schemeClr val="tx1"/>
                </a:solidFill>
                <a:effectLst/>
                <a:ea typeface="Aptos" panose="020B0004020202020204" pitchFamily="34" charset="0"/>
                <a:cs typeface="Times New Roman" panose="02020603050405020304" pitchFamily="18" charset="0"/>
              </a:rPr>
              <a:t>Kazlų</a:t>
            </a:r>
            <a:r>
              <a:rPr lang="en-GB" sz="2400" dirty="0">
                <a:solidFill>
                  <a:schemeClr val="tx1"/>
                </a:solidFill>
                <a:effectLst/>
                <a:ea typeface="Aptos" panose="020B0004020202020204" pitchFamily="34" charset="0"/>
                <a:cs typeface="Times New Roman" panose="02020603050405020304" pitchFamily="18" charset="0"/>
              </a:rPr>
              <a:t> </a:t>
            </a:r>
            <a:r>
              <a:rPr lang="en-GB" sz="2400" dirty="0" err="1">
                <a:solidFill>
                  <a:schemeClr val="tx1"/>
                </a:solidFill>
                <a:effectLst/>
                <a:ea typeface="Aptos" panose="020B0004020202020204" pitchFamily="34" charset="0"/>
                <a:cs typeface="Times New Roman" panose="02020603050405020304" pitchFamily="18" charset="0"/>
              </a:rPr>
              <a:t>Rūda</a:t>
            </a:r>
            <a:r>
              <a:rPr lang="en-GB" sz="2400" dirty="0">
                <a:solidFill>
                  <a:schemeClr val="tx1"/>
                </a:solidFill>
                <a:effectLst/>
                <a:ea typeface="Aptos" panose="020B0004020202020204" pitchFamily="34" charset="0"/>
                <a:cs typeface="Times New Roman" panose="02020603050405020304" pitchFamily="18" charset="0"/>
              </a:rPr>
              <a:t>. However, I have more information to add, so as my partner before mentioned that duration will be one day. The things that would be including  in the price is obviously the transport, also, the tour guide services and the excursion programme. Talking about how our trip will go, we will be leaving early in the morning to </a:t>
            </a:r>
            <a:r>
              <a:rPr lang="en-GB" sz="2400" dirty="0" err="1">
                <a:solidFill>
                  <a:schemeClr val="tx1"/>
                </a:solidFill>
                <a:ea typeface="Aptos" panose="020B0004020202020204" pitchFamily="34" charset="0"/>
                <a:cs typeface="Times New Roman" panose="02020603050405020304" pitchFamily="18" charset="0"/>
              </a:rPr>
              <a:t>Kazl</a:t>
            </a:r>
            <a:r>
              <a:rPr lang="lt-LT" sz="2400" dirty="0">
                <a:solidFill>
                  <a:schemeClr val="tx1"/>
                </a:solidFill>
                <a:ea typeface="Aptos" panose="020B0004020202020204" pitchFamily="34" charset="0"/>
                <a:cs typeface="Times New Roman" panose="02020603050405020304" pitchFamily="18" charset="0"/>
              </a:rPr>
              <a:t>ų Rūda</a:t>
            </a:r>
            <a:r>
              <a:rPr lang="en-GB" sz="2400" dirty="0">
                <a:solidFill>
                  <a:schemeClr val="tx1"/>
                </a:solidFill>
                <a:effectLst/>
                <a:ea typeface="Aptos" panose="020B0004020202020204" pitchFamily="34" charset="0"/>
                <a:cs typeface="Times New Roman" panose="02020603050405020304" pitchFamily="18" charset="0"/>
              </a:rPr>
              <a:t>. After arriving, we will visit the Forest Museum and we'll have a walk on the forest path. During our walk, we will have an opportunity to listen …  to listen stories about </a:t>
            </a:r>
            <a:r>
              <a:rPr lang="lt-LT" sz="2400" dirty="0">
                <a:solidFill>
                  <a:schemeClr val="tx1"/>
                </a:solidFill>
                <a:effectLst/>
                <a:ea typeface="Aptos" panose="020B0004020202020204" pitchFamily="34" charset="0"/>
                <a:cs typeface="Times New Roman" panose="02020603050405020304" pitchFamily="18" charset="0"/>
              </a:rPr>
              <a:t>p</a:t>
            </a:r>
            <a:r>
              <a:rPr lang="en-GB" sz="2400" dirty="0">
                <a:solidFill>
                  <a:schemeClr val="tx1"/>
                </a:solidFill>
                <a:effectLst/>
                <a:ea typeface="Aptos" panose="020B0004020202020204" pitchFamily="34" charset="0"/>
                <a:cs typeface="Times New Roman" panose="02020603050405020304" pitchFamily="18" charset="0"/>
              </a:rPr>
              <a:t>artisans that spend their time in this forest in the 18th century. After that, we'll have a chance to have a walk in </a:t>
            </a:r>
            <a:r>
              <a:rPr lang="en-GB" sz="2400" dirty="0" err="1">
                <a:solidFill>
                  <a:schemeClr val="tx1"/>
                </a:solidFill>
                <a:effectLst/>
                <a:ea typeface="Aptos" panose="020B0004020202020204" pitchFamily="34" charset="0"/>
                <a:cs typeface="Times New Roman" panose="02020603050405020304" pitchFamily="18" charset="0"/>
              </a:rPr>
              <a:t>Kazlų</a:t>
            </a:r>
            <a:r>
              <a:rPr lang="en-GB" sz="2400" dirty="0">
                <a:solidFill>
                  <a:schemeClr val="tx1"/>
                </a:solidFill>
                <a:effectLst/>
                <a:ea typeface="Aptos" panose="020B0004020202020204" pitchFamily="34" charset="0"/>
                <a:cs typeface="Times New Roman" panose="02020603050405020304" pitchFamily="18" charset="0"/>
              </a:rPr>
              <a:t> </a:t>
            </a:r>
            <a:r>
              <a:rPr lang="en-GB" sz="2400" dirty="0" err="1">
                <a:solidFill>
                  <a:schemeClr val="tx1"/>
                </a:solidFill>
                <a:effectLst/>
                <a:ea typeface="Aptos" panose="020B0004020202020204" pitchFamily="34" charset="0"/>
                <a:cs typeface="Times New Roman" panose="02020603050405020304" pitchFamily="18" charset="0"/>
              </a:rPr>
              <a:t>Rūda</a:t>
            </a:r>
            <a:r>
              <a:rPr lang="en-GB" sz="2400" dirty="0">
                <a:solidFill>
                  <a:schemeClr val="tx1"/>
                </a:solidFill>
                <a:effectLst/>
                <a:ea typeface="Aptos" panose="020B0004020202020204" pitchFamily="34" charset="0"/>
                <a:cs typeface="Times New Roman" panose="02020603050405020304" pitchFamily="18" charset="0"/>
              </a:rPr>
              <a:t> City Park and hear stories about the place name and how it was created and what does it mean. After that we will visit </a:t>
            </a:r>
            <a:r>
              <a:rPr lang="en-GB" sz="2400" dirty="0" err="1">
                <a:solidFill>
                  <a:schemeClr val="tx1"/>
                </a:solidFill>
                <a:effectLst/>
                <a:ea typeface="Aptos" panose="020B0004020202020204" pitchFamily="34" charset="0"/>
                <a:cs typeface="Times New Roman" panose="02020603050405020304" pitchFamily="18" charset="0"/>
              </a:rPr>
              <a:t>Rimvydas</a:t>
            </a:r>
            <a:r>
              <a:rPr lang="en-GB" sz="2400" dirty="0">
                <a:solidFill>
                  <a:schemeClr val="tx1"/>
                </a:solidFill>
                <a:effectLst/>
                <a:ea typeface="Aptos" panose="020B0004020202020204" pitchFamily="34" charset="0"/>
                <a:cs typeface="Times New Roman" panose="02020603050405020304" pitchFamily="18" charset="0"/>
              </a:rPr>
              <a:t> </a:t>
            </a:r>
            <a:r>
              <a:rPr lang="en-GB" sz="2400" dirty="0" err="1">
                <a:solidFill>
                  <a:schemeClr val="tx1"/>
                </a:solidFill>
                <a:effectLst/>
                <a:ea typeface="Aptos" panose="020B0004020202020204" pitchFamily="34" charset="0"/>
                <a:cs typeface="Times New Roman" panose="02020603050405020304" pitchFamily="18" charset="0"/>
              </a:rPr>
              <a:t>Žigaitis</a:t>
            </a:r>
            <a:r>
              <a:rPr lang="en-GB" sz="2400" b="1" dirty="0">
                <a:solidFill>
                  <a:schemeClr val="tx1"/>
                </a:solidFill>
                <a:effectLst/>
                <a:ea typeface="Aptos" panose="020B0004020202020204" pitchFamily="34" charset="0"/>
                <a:cs typeface="Times New Roman" panose="02020603050405020304" pitchFamily="18" charset="0"/>
              </a:rPr>
              <a:t> </a:t>
            </a:r>
            <a:r>
              <a:rPr lang="en-GB" sz="2400" dirty="0">
                <a:solidFill>
                  <a:schemeClr val="tx1"/>
                </a:solidFill>
                <a:effectLst/>
                <a:ea typeface="Aptos" panose="020B0004020202020204" pitchFamily="34" charset="0"/>
                <a:cs typeface="Times New Roman" panose="02020603050405020304" pitchFamily="18" charset="0"/>
              </a:rPr>
              <a:t>School of Arts in </a:t>
            </a:r>
            <a:r>
              <a:rPr lang="en-GB" sz="2400" dirty="0" err="1">
                <a:solidFill>
                  <a:schemeClr val="tx1"/>
                </a:solidFill>
                <a:effectLst/>
                <a:ea typeface="Aptos" panose="020B0004020202020204" pitchFamily="34" charset="0"/>
                <a:cs typeface="Times New Roman" panose="02020603050405020304" pitchFamily="18" charset="0"/>
              </a:rPr>
              <a:t>Kazlų</a:t>
            </a:r>
            <a:r>
              <a:rPr lang="en-GB" sz="2400" dirty="0">
                <a:solidFill>
                  <a:schemeClr val="tx1"/>
                </a:solidFill>
                <a:effectLst/>
                <a:ea typeface="Aptos" panose="020B0004020202020204" pitchFamily="34" charset="0"/>
                <a:cs typeface="Times New Roman" panose="02020603050405020304" pitchFamily="18" charset="0"/>
              </a:rPr>
              <a:t> </a:t>
            </a:r>
            <a:r>
              <a:rPr lang="en-GB" sz="2400" dirty="0" err="1">
                <a:solidFill>
                  <a:schemeClr val="tx1"/>
                </a:solidFill>
                <a:effectLst/>
                <a:ea typeface="Aptos" panose="020B0004020202020204" pitchFamily="34" charset="0"/>
                <a:cs typeface="Times New Roman" panose="02020603050405020304" pitchFamily="18" charset="0"/>
              </a:rPr>
              <a:t>Rūda</a:t>
            </a:r>
            <a:r>
              <a:rPr lang="en-GB" sz="2400" dirty="0">
                <a:solidFill>
                  <a:schemeClr val="tx1"/>
                </a:solidFill>
                <a:effectLst/>
                <a:ea typeface="Aptos" panose="020B0004020202020204" pitchFamily="34" charset="0"/>
                <a:cs typeface="Times New Roman" panose="02020603050405020304" pitchFamily="18" charset="0"/>
              </a:rPr>
              <a:t>, obviously and after that we</a:t>
            </a:r>
            <a:r>
              <a:rPr lang="lt-LT" sz="2400" dirty="0">
                <a:solidFill>
                  <a:schemeClr val="tx1"/>
                </a:solidFill>
                <a:effectLst/>
                <a:ea typeface="Aptos" panose="020B0004020202020204" pitchFamily="34" charset="0"/>
                <a:cs typeface="Times New Roman" panose="02020603050405020304" pitchFamily="18" charset="0"/>
              </a:rPr>
              <a:t>‘</a:t>
            </a:r>
            <a:r>
              <a:rPr lang="en-GB" sz="2400" dirty="0" err="1">
                <a:solidFill>
                  <a:schemeClr val="tx1"/>
                </a:solidFill>
                <a:effectLst/>
                <a:ea typeface="Aptos" panose="020B0004020202020204" pitchFamily="34" charset="0"/>
                <a:cs typeface="Times New Roman" panose="02020603050405020304" pitchFamily="18" charset="0"/>
              </a:rPr>
              <a:t>ll</a:t>
            </a:r>
            <a:r>
              <a:rPr lang="en-GB" sz="2400" dirty="0">
                <a:solidFill>
                  <a:schemeClr val="tx1"/>
                </a:solidFill>
                <a:effectLst/>
                <a:ea typeface="Aptos" panose="020B0004020202020204" pitchFamily="34" charset="0"/>
                <a:cs typeface="Times New Roman" panose="02020603050405020304" pitchFamily="18" charset="0"/>
              </a:rPr>
              <a:t> have a chance to visit the </a:t>
            </a:r>
            <a:r>
              <a:rPr lang="en-GB" sz="2400" dirty="0" err="1">
                <a:solidFill>
                  <a:schemeClr val="tx1"/>
                </a:solidFill>
                <a:effectLst/>
                <a:ea typeface="Aptos" panose="020B0004020202020204" pitchFamily="34" charset="0"/>
                <a:cs typeface="Times New Roman" panose="02020603050405020304" pitchFamily="18" charset="0"/>
              </a:rPr>
              <a:t>Kazlų</a:t>
            </a:r>
            <a:r>
              <a:rPr lang="en-GB" sz="2400" dirty="0">
                <a:solidFill>
                  <a:schemeClr val="tx1"/>
                </a:solidFill>
                <a:effectLst/>
                <a:ea typeface="Aptos" panose="020B0004020202020204" pitchFamily="34" charset="0"/>
                <a:cs typeface="Times New Roman" panose="02020603050405020304" pitchFamily="18" charset="0"/>
              </a:rPr>
              <a:t> </a:t>
            </a:r>
            <a:r>
              <a:rPr lang="en-GB" sz="2400" dirty="0" err="1">
                <a:solidFill>
                  <a:schemeClr val="tx1"/>
                </a:solidFill>
                <a:effectLst/>
                <a:ea typeface="Aptos" panose="020B0004020202020204" pitchFamily="34" charset="0"/>
                <a:cs typeface="Times New Roman" panose="02020603050405020304" pitchFamily="18" charset="0"/>
              </a:rPr>
              <a:t>Rūda</a:t>
            </a:r>
            <a:r>
              <a:rPr lang="en-GB" sz="2400" dirty="0">
                <a:solidFill>
                  <a:schemeClr val="tx1"/>
                </a:solidFill>
                <a:effectLst/>
                <a:ea typeface="Aptos" panose="020B0004020202020204" pitchFamily="34" charset="0"/>
                <a:cs typeface="Times New Roman" panose="02020603050405020304" pitchFamily="18" charset="0"/>
              </a:rPr>
              <a:t> Region Museum exposition. And that's all. Yeah.</a:t>
            </a:r>
          </a:p>
        </p:txBody>
      </p:sp>
      <p:pic>
        <p:nvPicPr>
          <p:cNvPr id="4" name="Picture 3">
            <a:extLst>
              <a:ext uri="{FF2B5EF4-FFF2-40B4-BE49-F238E27FC236}">
                <a16:creationId xmlns:a16="http://schemas.microsoft.com/office/drawing/2014/main" id="{4F546D26-F819-7EFE-A326-53FB513C67B2}"/>
              </a:ext>
            </a:extLst>
          </p:cNvPr>
          <p:cNvPicPr>
            <a:picLocks noChangeAspect="1"/>
          </p:cNvPicPr>
          <p:nvPr/>
        </p:nvPicPr>
        <p:blipFill>
          <a:blip r:embed="rId5"/>
          <a:stretch>
            <a:fillRect/>
          </a:stretch>
        </p:blipFill>
        <p:spPr>
          <a:xfrm>
            <a:off x="151601" y="84158"/>
            <a:ext cx="601641" cy="601641"/>
          </a:xfrm>
          <a:prstGeom prst="rect">
            <a:avLst/>
          </a:prstGeom>
        </p:spPr>
      </p:pic>
      <p:pic>
        <p:nvPicPr>
          <p:cNvPr id="5" name="Kazlu Rudav2">
            <a:hlinkClick r:id="" action="ppaction://media"/>
            <a:extLst>
              <a:ext uri="{FF2B5EF4-FFF2-40B4-BE49-F238E27FC236}">
                <a16:creationId xmlns:a16="http://schemas.microsoft.com/office/drawing/2014/main" id="{35A5DE6F-7A38-08EF-3A4C-920F05A2F7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5879" y="147512"/>
            <a:ext cx="487363" cy="487363"/>
          </a:xfrm>
          <a:prstGeom prst="rect">
            <a:avLst/>
          </a:prstGeom>
        </p:spPr>
      </p:pic>
    </p:spTree>
    <p:extLst>
      <p:ext uri="{BB962C8B-B14F-4D97-AF65-F5344CB8AC3E}">
        <p14:creationId xmlns:p14="http://schemas.microsoft.com/office/powerpoint/2010/main" val="423772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0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2A1F5B-400C-E7F6-C263-991D4DCC022B}"/>
              </a:ext>
            </a:extLst>
          </p:cNvPr>
          <p:cNvSpPr/>
          <p:nvPr/>
        </p:nvSpPr>
        <p:spPr>
          <a:xfrm>
            <a:off x="0" y="0"/>
            <a:ext cx="12192000" cy="2410691"/>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EE34A28F-21BD-6345-1AF8-2CD63482F7D6}"/>
              </a:ext>
            </a:extLst>
          </p:cNvPr>
          <p:cNvSpPr/>
          <p:nvPr/>
        </p:nvSpPr>
        <p:spPr>
          <a:xfrm>
            <a:off x="10649415" y="341469"/>
            <a:ext cx="1059365" cy="1219702"/>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Table 7">
            <a:extLst>
              <a:ext uri="{FF2B5EF4-FFF2-40B4-BE49-F238E27FC236}">
                <a16:creationId xmlns:a16="http://schemas.microsoft.com/office/drawing/2014/main" id="{A0D81BCE-31F0-3E6C-5069-A276FCD558E7}"/>
              </a:ext>
            </a:extLst>
          </p:cNvPr>
          <p:cNvGraphicFramePr>
            <a:graphicFrameLocks noGrp="1"/>
          </p:cNvGraphicFramePr>
          <p:nvPr>
            <p:extLst>
              <p:ext uri="{D42A27DB-BD31-4B8C-83A1-F6EECF244321}">
                <p14:modId xmlns:p14="http://schemas.microsoft.com/office/powerpoint/2010/main" val="642164714"/>
              </p:ext>
            </p:extLst>
          </p:nvPr>
        </p:nvGraphicFramePr>
        <p:xfrm>
          <a:off x="581122" y="341469"/>
          <a:ext cx="11272826" cy="5678332"/>
        </p:xfrm>
        <a:graphic>
          <a:graphicData uri="http://schemas.openxmlformats.org/drawingml/2006/table">
            <a:tbl>
              <a:tblPr firstRow="1" firstCol="1" bandRow="1">
                <a:tableStyleId>{5C22544A-7EE6-4342-B048-85BDC9FD1C3A}</a:tableStyleId>
              </a:tblPr>
              <a:tblGrid>
                <a:gridCol w="4243092">
                  <a:extLst>
                    <a:ext uri="{9D8B030D-6E8A-4147-A177-3AD203B41FA5}">
                      <a16:colId xmlns:a16="http://schemas.microsoft.com/office/drawing/2014/main" val="3708226874"/>
                    </a:ext>
                  </a:extLst>
                </a:gridCol>
                <a:gridCol w="3514867">
                  <a:extLst>
                    <a:ext uri="{9D8B030D-6E8A-4147-A177-3AD203B41FA5}">
                      <a16:colId xmlns:a16="http://schemas.microsoft.com/office/drawing/2014/main" val="1652010245"/>
                    </a:ext>
                  </a:extLst>
                </a:gridCol>
                <a:gridCol w="3514867">
                  <a:extLst>
                    <a:ext uri="{9D8B030D-6E8A-4147-A177-3AD203B41FA5}">
                      <a16:colId xmlns:a16="http://schemas.microsoft.com/office/drawing/2014/main" val="3163414237"/>
                    </a:ext>
                  </a:extLst>
                </a:gridCol>
              </a:tblGrid>
              <a:tr h="456667">
                <a:tc>
                  <a:txBody>
                    <a:bodyPr/>
                    <a:lstStyle/>
                    <a:p>
                      <a:pPr>
                        <a:lnSpc>
                          <a:spcPct val="107000"/>
                        </a:lnSpc>
                        <a:spcAft>
                          <a:spcPts val="800"/>
                        </a:spcAft>
                        <a:tabLst>
                          <a:tab pos="1350645" algn="l"/>
                          <a:tab pos="3150870" algn="l"/>
                        </a:tabLst>
                      </a:pPr>
                      <a:r>
                        <a:rPr lang="es-AR" sz="2400" dirty="0">
                          <a:solidFill>
                            <a:schemeClr val="tx1"/>
                          </a:solidFill>
                          <a:effectLst/>
                        </a:rPr>
                        <a:t>DESTINATION</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gridSpan="2">
                  <a:txBody>
                    <a:bodyPr/>
                    <a:lstStyle/>
                    <a:p>
                      <a:pPr>
                        <a:lnSpc>
                          <a:spcPct val="107000"/>
                        </a:lnSpc>
                        <a:spcAft>
                          <a:spcPts val="800"/>
                        </a:spcAft>
                      </a:pPr>
                      <a:r>
                        <a:rPr lang="es-AR" sz="2400" kern="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Kazlų Rūda </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hMerge="1">
                  <a:txBody>
                    <a:bodyPr/>
                    <a:lstStyle/>
                    <a:p>
                      <a:endParaRPr lang="en-GB"/>
                    </a:p>
                  </a:txBody>
                  <a:tcPr/>
                </a:tc>
                <a:extLst>
                  <a:ext uri="{0D108BD9-81ED-4DB2-BD59-A6C34878D82A}">
                    <a16:rowId xmlns:a16="http://schemas.microsoft.com/office/drawing/2014/main" val="1991987102"/>
                  </a:ext>
                </a:extLst>
              </a:tr>
              <a:tr h="456667">
                <a:tc>
                  <a:txBody>
                    <a:bodyPr/>
                    <a:lstStyle/>
                    <a:p>
                      <a:pPr>
                        <a:lnSpc>
                          <a:spcPct val="107000"/>
                        </a:lnSpc>
                        <a:spcAft>
                          <a:spcPts val="800"/>
                        </a:spcAft>
                        <a:tabLst>
                          <a:tab pos="1350645" algn="l"/>
                          <a:tab pos="3150870" algn="l"/>
                        </a:tabLst>
                      </a:pPr>
                      <a:r>
                        <a:rPr lang="es-AR" sz="2400" dirty="0">
                          <a:solidFill>
                            <a:schemeClr val="tx1"/>
                          </a:solidFill>
                          <a:effectLst/>
                        </a:rPr>
                        <a:t>Duration</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gridSpan="2">
                  <a:txBody>
                    <a:bodyPr/>
                    <a:lstStyle/>
                    <a:p>
                      <a:pPr>
                        <a:lnSpc>
                          <a:spcPct val="107000"/>
                        </a:lnSpc>
                        <a:spcAft>
                          <a:spcPts val="800"/>
                        </a:spcAft>
                      </a:pPr>
                      <a:r>
                        <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day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FEE"/>
                    </a:solidFill>
                  </a:tcPr>
                </a:tc>
                <a:tc hMerge="1">
                  <a:txBody>
                    <a:bodyPr/>
                    <a:lstStyle/>
                    <a:p>
                      <a:endParaRPr lang="en-GB"/>
                    </a:p>
                  </a:txBody>
                  <a:tcPr/>
                </a:tc>
                <a:extLst>
                  <a:ext uri="{0D108BD9-81ED-4DB2-BD59-A6C34878D82A}">
                    <a16:rowId xmlns:a16="http://schemas.microsoft.com/office/drawing/2014/main" val="3961636285"/>
                  </a:ext>
                </a:extLst>
              </a:tr>
              <a:tr h="456667">
                <a:tc>
                  <a:txBody>
                    <a:bodyPr/>
                    <a:lstStyle/>
                    <a:p>
                      <a:pPr>
                        <a:lnSpc>
                          <a:spcPct val="107000"/>
                        </a:lnSpc>
                        <a:spcAft>
                          <a:spcPts val="800"/>
                        </a:spcAft>
                        <a:tabLst>
                          <a:tab pos="1350645" algn="l"/>
                          <a:tab pos="3150870" algn="l"/>
                        </a:tabLst>
                      </a:pPr>
                      <a:r>
                        <a:rPr lang="es-AR" sz="2400" dirty="0">
                          <a:solidFill>
                            <a:schemeClr val="tx1"/>
                          </a:solidFill>
                          <a:effectLst/>
                        </a:rPr>
                        <a:t>Price</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gridSpan="2">
                  <a:txBody>
                    <a:bodyPr/>
                    <a:lstStyle/>
                    <a:p>
                      <a:pPr>
                        <a:lnSpc>
                          <a:spcPct val="107000"/>
                        </a:lnSpc>
                        <a:spcAft>
                          <a:spcPts val="800"/>
                        </a:spcAft>
                      </a:pPr>
                      <a:r>
                        <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hMerge="1">
                  <a:txBody>
                    <a:bodyPr/>
                    <a:lstStyle/>
                    <a:p>
                      <a:endParaRPr lang="en-GB"/>
                    </a:p>
                  </a:txBody>
                  <a:tcPr/>
                </a:tc>
                <a:extLst>
                  <a:ext uri="{0D108BD9-81ED-4DB2-BD59-A6C34878D82A}">
                    <a16:rowId xmlns:a16="http://schemas.microsoft.com/office/drawing/2014/main" val="1333161528"/>
                  </a:ext>
                </a:extLst>
              </a:tr>
              <a:tr h="380530">
                <a:tc rowSpan="2">
                  <a:txBody>
                    <a:bodyPr/>
                    <a:lstStyle/>
                    <a:p>
                      <a:pPr>
                        <a:lnSpc>
                          <a:spcPct val="107000"/>
                        </a:lnSpc>
                        <a:spcAft>
                          <a:spcPts val="800"/>
                        </a:spcAft>
                        <a:tabLst>
                          <a:tab pos="1350645" algn="l"/>
                          <a:tab pos="3150870" algn="l"/>
                        </a:tabLst>
                      </a:pPr>
                      <a:r>
                        <a:rPr lang="en-GB" sz="2400" dirty="0">
                          <a:solidFill>
                            <a:schemeClr val="tx1"/>
                          </a:solidFill>
                          <a:effectLst/>
                        </a:rPr>
                        <a:t>What is and isn’t included in the price?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a:txBody>
                    <a:bodyPr/>
                    <a:lstStyle/>
                    <a:p>
                      <a:pPr algn="ctr">
                        <a:lnSpc>
                          <a:spcPct val="107000"/>
                        </a:lnSpc>
                        <a:spcAft>
                          <a:spcPts val="800"/>
                        </a:spcAft>
                      </a:pPr>
                      <a:r>
                        <a:rPr lang="en-GB" sz="2000" dirty="0">
                          <a:solidFill>
                            <a:schemeClr val="tx1"/>
                          </a:solidFill>
                          <a:effectLst/>
                        </a:rPr>
                        <a:t>Included</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FEE"/>
                    </a:solidFill>
                  </a:tcPr>
                </a:tc>
                <a:tc>
                  <a:txBody>
                    <a:bodyPr/>
                    <a:lstStyle/>
                    <a:p>
                      <a:pPr algn="ctr">
                        <a:lnSpc>
                          <a:spcPct val="107000"/>
                        </a:lnSpc>
                        <a:spcAft>
                          <a:spcPts val="800"/>
                        </a:spcAft>
                      </a:pPr>
                      <a:r>
                        <a:rPr lang="es-AR" sz="2000" dirty="0">
                          <a:solidFill>
                            <a:schemeClr val="tx1"/>
                          </a:solidFill>
                          <a:effectLst/>
                        </a:rPr>
                        <a:t>Not included</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FEE"/>
                    </a:solidFill>
                  </a:tcPr>
                </a:tc>
                <a:extLst>
                  <a:ext uri="{0D108BD9-81ED-4DB2-BD59-A6C34878D82A}">
                    <a16:rowId xmlns:a16="http://schemas.microsoft.com/office/drawing/2014/main" val="3908948764"/>
                  </a:ext>
                </a:extLst>
              </a:tr>
              <a:tr h="1004822">
                <a:tc vMerge="1">
                  <a:txBody>
                    <a:bodyPr/>
                    <a:lstStyle/>
                    <a:p>
                      <a:endParaRPr lang="en-GB"/>
                    </a:p>
                  </a:txBody>
                  <a:tcPr/>
                </a:tc>
                <a:tc>
                  <a:txBody>
                    <a:bodyPr/>
                    <a:lstStyle/>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transport </a:t>
                      </a:r>
                    </a:p>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tour guide services </a:t>
                      </a:r>
                    </a:p>
                    <a:p>
                      <a:pPr marL="285750" indent="-285750">
                        <a:buFont typeface="Arial" panose="020B0604020202020204" pitchFamily="34" charset="0"/>
                        <a:buChar char="•"/>
                      </a:pPr>
                      <a:r>
                        <a:rPr lang="en-GB" sz="1800" kern="1200" dirty="0">
                          <a:solidFill>
                            <a:schemeClr val="dk1"/>
                          </a:solidFill>
                          <a:effectLst/>
                          <a:latin typeface="+mn-lt"/>
                          <a:ea typeface="+mn-ea"/>
                          <a:cs typeface="+mn-cs"/>
                        </a:rPr>
                        <a:t>excursion programme</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a:txBody>
                    <a:bodyPr/>
                    <a:lstStyle/>
                    <a:p>
                      <a:pPr marL="342900" lvl="0" indent="-342900">
                        <a:lnSpc>
                          <a:spcPct val="107000"/>
                        </a:lnSpc>
                        <a:buFont typeface="Arial" panose="020B0604020202020204" pitchFamily="34" charset="0"/>
                        <a:buChar char="•"/>
                        <a:tabLst>
                          <a:tab pos="1350645" algn="l"/>
                          <a:tab pos="3150870" algn="l"/>
                        </a:tabLst>
                      </a:pPr>
                      <a:r>
                        <a:rPr lang="en-GB" sz="2000" dirty="0">
                          <a:solidFill>
                            <a:schemeClr val="tx1"/>
                          </a:solidFill>
                          <a:effectLst/>
                        </a:rPr>
                        <a:t> </a:t>
                      </a:r>
                      <a:r>
                        <a:rPr lang="en-GB" sz="1800" dirty="0">
                          <a:solidFill>
                            <a:schemeClr val="tx1"/>
                          </a:solidFill>
                          <a:effectLst/>
                        </a:rPr>
                        <a:t>meals</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extLst>
                  <a:ext uri="{0D108BD9-81ED-4DB2-BD59-A6C34878D82A}">
                    <a16:rowId xmlns:a16="http://schemas.microsoft.com/office/drawing/2014/main" val="468204428"/>
                  </a:ext>
                </a:extLst>
              </a:tr>
              <a:tr h="2009645">
                <a:tc>
                  <a:txBody>
                    <a:bodyPr/>
                    <a:lstStyle/>
                    <a:p>
                      <a:pPr>
                        <a:lnSpc>
                          <a:spcPct val="107000"/>
                        </a:lnSpc>
                        <a:spcAft>
                          <a:spcPts val="800"/>
                        </a:spcAft>
                        <a:tabLst>
                          <a:tab pos="1350645" algn="l"/>
                          <a:tab pos="3150870" algn="l"/>
                        </a:tabLst>
                      </a:pPr>
                      <a:r>
                        <a:rPr lang="es-AR" sz="2400" dirty="0" err="1">
                          <a:solidFill>
                            <a:schemeClr val="tx1"/>
                          </a:solidFill>
                          <a:effectLst/>
                        </a:rPr>
                        <a:t>Itinerary</a:t>
                      </a:r>
                      <a:r>
                        <a:rPr lang="es-AR" sz="2400" dirty="0">
                          <a:solidFill>
                            <a:schemeClr val="tx1"/>
                          </a:solidFill>
                          <a:effectLst/>
                        </a:rPr>
                        <a:t> (+ important details)</a:t>
                      </a:r>
                      <a:endParaRPr lang="en-GB" sz="2400" dirty="0">
                        <a:solidFill>
                          <a:schemeClr val="tx1"/>
                        </a:solidFill>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gridSpan="2">
                  <a:txBody>
                    <a:bodyPr/>
                    <a:lstStyle/>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leaving early in the morning</a:t>
                      </a:r>
                    </a:p>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visit the Forest Museum</a:t>
                      </a:r>
                    </a:p>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walk on the forest path (hear about 18</a:t>
                      </a:r>
                      <a:r>
                        <a:rPr lang="en-GB" sz="1800" kern="1200" baseline="30000" dirty="0">
                          <a:solidFill>
                            <a:schemeClr val="dk1"/>
                          </a:solidFill>
                          <a:effectLst/>
                          <a:latin typeface="+mn-lt"/>
                          <a:ea typeface="+mn-ea"/>
                          <a:cs typeface="+mn-cs"/>
                        </a:rPr>
                        <a:t>th</a:t>
                      </a:r>
                      <a:r>
                        <a:rPr lang="en-GB" sz="1800" kern="1200" dirty="0">
                          <a:solidFill>
                            <a:schemeClr val="dk1"/>
                          </a:solidFill>
                          <a:effectLst/>
                          <a:latin typeface="+mn-lt"/>
                          <a:ea typeface="+mn-ea"/>
                          <a:cs typeface="+mn-cs"/>
                        </a:rPr>
                        <a:t> century </a:t>
                      </a:r>
                      <a:r>
                        <a:rPr lang="lt-LT" sz="1800" kern="1200" dirty="0">
                          <a:solidFill>
                            <a:schemeClr val="dk1"/>
                          </a:solidFill>
                          <a:effectLst/>
                          <a:latin typeface="+mn-lt"/>
                          <a:ea typeface="+mn-ea"/>
                          <a:cs typeface="+mn-cs"/>
                        </a:rPr>
                        <a:t>p</a:t>
                      </a:r>
                      <a:r>
                        <a:rPr lang="en-GB" sz="1800" kern="1200" dirty="0">
                          <a:solidFill>
                            <a:schemeClr val="dk1"/>
                          </a:solidFill>
                          <a:effectLst/>
                          <a:latin typeface="+mn-lt"/>
                          <a:ea typeface="+mn-ea"/>
                          <a:cs typeface="+mn-cs"/>
                        </a:rPr>
                        <a:t>artisans, how </a:t>
                      </a:r>
                      <a:r>
                        <a:rPr lang="lt-LT" sz="1800" kern="1200" dirty="0" err="1">
                          <a:solidFill>
                            <a:schemeClr val="dk1"/>
                          </a:solidFill>
                          <a:effectLst/>
                          <a:latin typeface="+mn-lt"/>
                          <a:ea typeface="+mn-ea"/>
                          <a:cs typeface="+mn-cs"/>
                        </a:rPr>
                        <a:t>the</a:t>
                      </a:r>
                      <a:r>
                        <a:rPr lang="lt-LT" sz="1800" kern="1200" dirty="0">
                          <a:solidFill>
                            <a:schemeClr val="dk1"/>
                          </a:solidFill>
                          <a:effectLst/>
                          <a:latin typeface="+mn-lt"/>
                          <a:ea typeface="+mn-ea"/>
                          <a:cs typeface="+mn-cs"/>
                        </a:rPr>
                        <a:t> </a:t>
                      </a:r>
                      <a:r>
                        <a:rPr lang="lt-LT" sz="1800" kern="1200" dirty="0" err="1">
                          <a:solidFill>
                            <a:schemeClr val="dk1"/>
                          </a:solidFill>
                          <a:effectLst/>
                          <a:latin typeface="+mn-lt"/>
                          <a:ea typeface="+mn-ea"/>
                          <a:cs typeface="+mn-cs"/>
                        </a:rPr>
                        <a:t>place</a:t>
                      </a:r>
                      <a:r>
                        <a:rPr lang="en-GB" sz="1800" kern="1200" dirty="0">
                          <a:solidFill>
                            <a:schemeClr val="dk1"/>
                          </a:solidFill>
                          <a:effectLst/>
                          <a:latin typeface="+mn-lt"/>
                          <a:ea typeface="+mn-ea"/>
                          <a:cs typeface="+mn-cs"/>
                        </a:rPr>
                        <a:t> got its name)</a:t>
                      </a:r>
                    </a:p>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visit </a:t>
                      </a:r>
                      <a:r>
                        <a:rPr lang="en-GB" sz="1800" kern="1200" dirty="0" err="1">
                          <a:solidFill>
                            <a:schemeClr val="dk1"/>
                          </a:solidFill>
                          <a:effectLst/>
                          <a:latin typeface="+mn-lt"/>
                          <a:ea typeface="+mn-ea"/>
                          <a:cs typeface="+mn-cs"/>
                        </a:rPr>
                        <a:t>Rimvydas</a:t>
                      </a:r>
                      <a:r>
                        <a:rPr lang="en-GB" sz="1800" kern="1200" dirty="0">
                          <a:solidFill>
                            <a:schemeClr val="dk1"/>
                          </a:solidFill>
                          <a:effectLst/>
                          <a:latin typeface="+mn-lt"/>
                          <a:ea typeface="+mn-ea"/>
                          <a:cs typeface="+mn-cs"/>
                        </a:rPr>
                        <a:t> </a:t>
                      </a:r>
                      <a:r>
                        <a:rPr lang="en-GB" sz="1800" kern="1200" dirty="0" err="1">
                          <a:solidFill>
                            <a:schemeClr val="dk1"/>
                          </a:solidFill>
                          <a:effectLst/>
                          <a:latin typeface="+mn-lt"/>
                          <a:ea typeface="+mn-ea"/>
                          <a:cs typeface="+mn-cs"/>
                        </a:rPr>
                        <a:t>Žigaitis</a:t>
                      </a:r>
                      <a:r>
                        <a:rPr lang="en-GB" sz="1800" b="1" kern="1200" dirty="0">
                          <a:solidFill>
                            <a:schemeClr val="dk1"/>
                          </a:solidFill>
                          <a:effectLst/>
                          <a:latin typeface="+mn-lt"/>
                          <a:ea typeface="+mn-ea"/>
                          <a:cs typeface="+mn-cs"/>
                        </a:rPr>
                        <a:t> </a:t>
                      </a:r>
                      <a:r>
                        <a:rPr lang="en-GB" sz="1800" kern="1200" dirty="0">
                          <a:solidFill>
                            <a:schemeClr val="dk1"/>
                          </a:solidFill>
                          <a:effectLst/>
                          <a:latin typeface="+mn-lt"/>
                          <a:ea typeface="+mn-ea"/>
                          <a:cs typeface="+mn-cs"/>
                        </a:rPr>
                        <a:t>School of Arts</a:t>
                      </a:r>
                    </a:p>
                    <a:p>
                      <a:pPr marL="285750" indent="-285750">
                        <a:buFont typeface="Arial" panose="020B0604020202020204" pitchFamily="34" charset="0"/>
                        <a:buChar char="•"/>
                      </a:pPr>
                      <a:r>
                        <a:rPr lang="es-AR" sz="1800" kern="1200" dirty="0">
                          <a:solidFill>
                            <a:schemeClr val="dk1"/>
                          </a:solidFill>
                          <a:effectLst/>
                          <a:latin typeface="+mn-lt"/>
                          <a:ea typeface="+mn-ea"/>
                          <a:cs typeface="+mn-cs"/>
                        </a:rPr>
                        <a:t>visit the </a:t>
                      </a:r>
                      <a:r>
                        <a:rPr lang="es-AR" sz="1800" kern="1200" dirty="0" err="1">
                          <a:solidFill>
                            <a:schemeClr val="dk1"/>
                          </a:solidFill>
                          <a:effectLst/>
                          <a:latin typeface="+mn-lt"/>
                          <a:ea typeface="+mn-ea"/>
                          <a:cs typeface="+mn-cs"/>
                        </a:rPr>
                        <a:t>Kazlų</a:t>
                      </a:r>
                      <a:r>
                        <a:rPr lang="es-AR" sz="1800" kern="1200" dirty="0">
                          <a:solidFill>
                            <a:schemeClr val="dk1"/>
                          </a:solidFill>
                          <a:effectLst/>
                          <a:latin typeface="+mn-lt"/>
                          <a:ea typeface="+mn-ea"/>
                          <a:cs typeface="+mn-cs"/>
                        </a:rPr>
                        <a:t> </a:t>
                      </a:r>
                      <a:r>
                        <a:rPr lang="es-AR" sz="1800" kern="1200" dirty="0" err="1">
                          <a:solidFill>
                            <a:schemeClr val="dk1"/>
                          </a:solidFill>
                          <a:effectLst/>
                          <a:latin typeface="+mn-lt"/>
                          <a:ea typeface="+mn-ea"/>
                          <a:cs typeface="+mn-cs"/>
                        </a:rPr>
                        <a:t>Rūda</a:t>
                      </a:r>
                      <a:r>
                        <a:rPr lang="es-AR" sz="1800" kern="1200" dirty="0">
                          <a:solidFill>
                            <a:schemeClr val="dk1"/>
                          </a:solidFill>
                          <a:effectLst/>
                          <a:latin typeface="+mn-lt"/>
                          <a:ea typeface="+mn-ea"/>
                          <a:cs typeface="+mn-cs"/>
                        </a:rPr>
                        <a:t> Region Museum exposition</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FEE"/>
                    </a:solidFill>
                  </a:tcPr>
                </a:tc>
                <a:tc hMerge="1">
                  <a:txBody>
                    <a:bodyPr/>
                    <a:lstStyle/>
                    <a:p>
                      <a:endParaRPr lang="en-GB"/>
                    </a:p>
                  </a:txBody>
                  <a:tcPr/>
                </a:tc>
                <a:extLst>
                  <a:ext uri="{0D108BD9-81ED-4DB2-BD59-A6C34878D82A}">
                    <a16:rowId xmlns:a16="http://schemas.microsoft.com/office/drawing/2014/main" val="525231430"/>
                  </a:ext>
                </a:extLst>
              </a:tr>
              <a:tr h="456667">
                <a:tc>
                  <a:txBody>
                    <a:bodyPr/>
                    <a:lstStyle/>
                    <a:p>
                      <a:pPr>
                        <a:lnSpc>
                          <a:spcPct val="107000"/>
                        </a:lnSpc>
                        <a:spcAft>
                          <a:spcPts val="800"/>
                        </a:spcAft>
                        <a:tabLst>
                          <a:tab pos="1350645" algn="l"/>
                          <a:tab pos="3150870" algn="l"/>
                        </a:tabLst>
                      </a:pPr>
                      <a:r>
                        <a:rPr lang="es-AR" sz="2400" dirty="0">
                          <a:solidFill>
                            <a:schemeClr val="tx1"/>
                          </a:solidFill>
                          <a:effectLst/>
                        </a:rPr>
                        <a:t>Meals</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gridSpan="2">
                  <a:txBody>
                    <a:bodyPr/>
                    <a:lstStyle/>
                    <a:p>
                      <a:pPr marL="342900" lvl="0" indent="-342900">
                        <a:lnSpc>
                          <a:spcPct val="107000"/>
                        </a:lnSpc>
                        <a:buFont typeface="Calibri" panose="020F0502020204030204" pitchFamily="34" charset="0"/>
                        <a:buChar char="-"/>
                        <a:tabLst>
                          <a:tab pos="1350645" algn="l"/>
                          <a:tab pos="315087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bring your own food, you can’t buy it anywhere</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hMerge="1">
                  <a:txBody>
                    <a:bodyPr/>
                    <a:lstStyle/>
                    <a:p>
                      <a:endParaRPr dirty="0"/>
                    </a:p>
                  </a:txBody>
                  <a:tcPr marL="68580" marR="68580" marT="0" marB="0" anchor="ctr"/>
                </a:tc>
                <a:extLst>
                  <a:ext uri="{0D108BD9-81ED-4DB2-BD59-A6C34878D82A}">
                    <a16:rowId xmlns:a16="http://schemas.microsoft.com/office/drawing/2014/main" val="1329704026"/>
                  </a:ext>
                </a:extLst>
              </a:tr>
              <a:tr h="456667">
                <a:tc>
                  <a:txBody>
                    <a:bodyPr/>
                    <a:lstStyle/>
                    <a:p>
                      <a:pPr>
                        <a:lnSpc>
                          <a:spcPct val="107000"/>
                        </a:lnSpc>
                        <a:spcAft>
                          <a:spcPts val="800"/>
                        </a:spcAft>
                        <a:tabLst>
                          <a:tab pos="1350645" algn="l"/>
                          <a:tab pos="3150870" algn="l"/>
                        </a:tabLst>
                      </a:pPr>
                      <a:r>
                        <a:rPr lang="es-AR" sz="2400" dirty="0" err="1">
                          <a:solidFill>
                            <a:schemeClr val="tx1"/>
                          </a:solidFill>
                          <a:effectLst/>
                        </a:rPr>
                        <a:t>Recommendation</a:t>
                      </a:r>
                      <a:r>
                        <a:rPr lang="es-AR" sz="2400" dirty="0">
                          <a:solidFill>
                            <a:schemeClr val="tx1"/>
                          </a:solidFill>
                          <a:effectLst/>
                        </a:rPr>
                        <a:t> &amp; </a:t>
                      </a:r>
                      <a:r>
                        <a:rPr lang="es-AR" sz="2400" dirty="0" err="1">
                          <a:solidFill>
                            <a:schemeClr val="tx1"/>
                          </a:solidFill>
                          <a:effectLst/>
                        </a:rPr>
                        <a:t>reasons</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gridSpan="2">
                  <a:txBody>
                    <a:bodyPr/>
                    <a:lstStyle/>
                    <a:p>
                      <a:pPr>
                        <a:lnSpc>
                          <a:spcPct val="107000"/>
                        </a:lnSpc>
                        <a:spcAft>
                          <a:spcPts val="800"/>
                        </a:spcAft>
                        <a:tabLst>
                          <a:tab pos="1350645" algn="l"/>
                          <a:tab pos="3150870" algn="l"/>
                        </a:tabLst>
                      </a:pPr>
                      <a:r>
                        <a:rPr lang="es-AR" sz="1800" kern="1200" dirty="0">
                          <a:solidFill>
                            <a:schemeClr val="dk1"/>
                          </a:solidFill>
                          <a:effectLst/>
                          <a:latin typeface="+mn-lt"/>
                          <a:ea typeface="+mn-ea"/>
                          <a:cs typeface="+mn-cs"/>
                        </a:rPr>
                        <a:t>No reasons given</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hMerge="1">
                  <a:txBody>
                    <a:bodyPr/>
                    <a:lstStyle/>
                    <a:p>
                      <a:endParaRPr lang="en-GB"/>
                    </a:p>
                  </a:txBody>
                  <a:tcPr/>
                </a:tc>
                <a:extLst>
                  <a:ext uri="{0D108BD9-81ED-4DB2-BD59-A6C34878D82A}">
                    <a16:rowId xmlns:a16="http://schemas.microsoft.com/office/drawing/2014/main" val="4001329958"/>
                  </a:ext>
                </a:extLst>
              </a:tr>
            </a:tbl>
          </a:graphicData>
        </a:graphic>
      </p:graphicFrame>
    </p:spTree>
    <p:extLst>
      <p:ext uri="{BB962C8B-B14F-4D97-AF65-F5344CB8AC3E}">
        <p14:creationId xmlns:p14="http://schemas.microsoft.com/office/powerpoint/2010/main" val="3714966034"/>
      </p:ext>
    </p:extLst>
  </p:cSld>
  <p:clrMapOvr>
    <a:masterClrMapping/>
  </p:clrMapOvr>
  <mc:AlternateContent xmlns:mc="http://schemas.openxmlformats.org/markup-compatibility/2006" xmlns:p14="http://schemas.microsoft.com/office/powerpoint/2010/main">
    <mc:Choice Requires="p14">
      <p:transition spd="slow" p14:dur="2000" advTm="27012"/>
    </mc:Choice>
    <mc:Fallback xmlns="">
      <p:transition spd="slow" advTm="2701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2A1F5B-400C-E7F6-C263-991D4DCC022B}"/>
              </a:ext>
            </a:extLst>
          </p:cNvPr>
          <p:cNvSpPr/>
          <p:nvPr/>
        </p:nvSpPr>
        <p:spPr>
          <a:xfrm>
            <a:off x="0" y="0"/>
            <a:ext cx="12192000" cy="2410691"/>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EE34A28F-21BD-6345-1AF8-2CD63482F7D6}"/>
              </a:ext>
            </a:extLst>
          </p:cNvPr>
          <p:cNvSpPr/>
          <p:nvPr/>
        </p:nvSpPr>
        <p:spPr>
          <a:xfrm>
            <a:off x="10649415" y="341469"/>
            <a:ext cx="1059365" cy="1219702"/>
          </a:xfrm>
          <a:prstGeom prst="rect">
            <a:avLst/>
          </a:prstGeom>
          <a:solidFill>
            <a:srgbClr val="F3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Table 7">
            <a:extLst>
              <a:ext uri="{FF2B5EF4-FFF2-40B4-BE49-F238E27FC236}">
                <a16:creationId xmlns:a16="http://schemas.microsoft.com/office/drawing/2014/main" id="{A0D81BCE-31F0-3E6C-5069-A276FCD558E7}"/>
              </a:ext>
            </a:extLst>
          </p:cNvPr>
          <p:cNvGraphicFramePr>
            <a:graphicFrameLocks noGrp="1"/>
          </p:cNvGraphicFramePr>
          <p:nvPr>
            <p:extLst>
              <p:ext uri="{D42A27DB-BD31-4B8C-83A1-F6EECF244321}">
                <p14:modId xmlns:p14="http://schemas.microsoft.com/office/powerpoint/2010/main" val="4211404630"/>
              </p:ext>
            </p:extLst>
          </p:nvPr>
        </p:nvGraphicFramePr>
        <p:xfrm>
          <a:off x="129929" y="239485"/>
          <a:ext cx="11708779" cy="6277046"/>
        </p:xfrm>
        <a:graphic>
          <a:graphicData uri="http://schemas.openxmlformats.org/drawingml/2006/table">
            <a:tbl>
              <a:tblPr firstRow="1" firstCol="1" bandRow="1">
                <a:tableStyleId>{5C22544A-7EE6-4342-B048-85BDC9FD1C3A}</a:tableStyleId>
              </a:tblPr>
              <a:tblGrid>
                <a:gridCol w="4407185">
                  <a:extLst>
                    <a:ext uri="{9D8B030D-6E8A-4147-A177-3AD203B41FA5}">
                      <a16:colId xmlns:a16="http://schemas.microsoft.com/office/drawing/2014/main" val="3708226874"/>
                    </a:ext>
                  </a:extLst>
                </a:gridCol>
                <a:gridCol w="3650797">
                  <a:extLst>
                    <a:ext uri="{9D8B030D-6E8A-4147-A177-3AD203B41FA5}">
                      <a16:colId xmlns:a16="http://schemas.microsoft.com/office/drawing/2014/main" val="1652010245"/>
                    </a:ext>
                  </a:extLst>
                </a:gridCol>
                <a:gridCol w="3650797">
                  <a:extLst>
                    <a:ext uri="{9D8B030D-6E8A-4147-A177-3AD203B41FA5}">
                      <a16:colId xmlns:a16="http://schemas.microsoft.com/office/drawing/2014/main" val="3163414237"/>
                    </a:ext>
                  </a:extLst>
                </a:gridCol>
              </a:tblGrid>
              <a:tr h="417593">
                <a:tc>
                  <a:txBody>
                    <a:bodyPr/>
                    <a:lstStyle/>
                    <a:p>
                      <a:pPr>
                        <a:lnSpc>
                          <a:spcPct val="107000"/>
                        </a:lnSpc>
                        <a:spcAft>
                          <a:spcPts val="800"/>
                        </a:spcAft>
                        <a:tabLst>
                          <a:tab pos="1350645" algn="l"/>
                          <a:tab pos="3150870" algn="l"/>
                        </a:tabLst>
                      </a:pPr>
                      <a:r>
                        <a:rPr lang="es-AR" sz="2400" dirty="0">
                          <a:solidFill>
                            <a:schemeClr val="tx1"/>
                          </a:solidFill>
                          <a:effectLst/>
                        </a:rPr>
                        <a:t>DESTINATION</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gridSpan="2">
                  <a:txBody>
                    <a:bodyPr/>
                    <a:lstStyle/>
                    <a:p>
                      <a:pPr>
                        <a:lnSpc>
                          <a:spcPct val="107000"/>
                        </a:lnSpc>
                        <a:spcAft>
                          <a:spcPts val="800"/>
                        </a:spcAft>
                      </a:pPr>
                      <a:r>
                        <a:rPr lang="es-AR" sz="2400" kern="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Kazlų Rūda </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hMerge="1">
                  <a:txBody>
                    <a:bodyPr/>
                    <a:lstStyle/>
                    <a:p>
                      <a:endParaRPr lang="en-GB"/>
                    </a:p>
                  </a:txBody>
                  <a:tcPr/>
                </a:tc>
                <a:extLst>
                  <a:ext uri="{0D108BD9-81ED-4DB2-BD59-A6C34878D82A}">
                    <a16:rowId xmlns:a16="http://schemas.microsoft.com/office/drawing/2014/main" val="1991987102"/>
                  </a:ext>
                </a:extLst>
              </a:tr>
              <a:tr h="417593">
                <a:tc>
                  <a:txBody>
                    <a:bodyPr/>
                    <a:lstStyle/>
                    <a:p>
                      <a:pPr>
                        <a:lnSpc>
                          <a:spcPct val="107000"/>
                        </a:lnSpc>
                        <a:spcAft>
                          <a:spcPts val="800"/>
                        </a:spcAft>
                        <a:tabLst>
                          <a:tab pos="1350645" algn="l"/>
                          <a:tab pos="3150870" algn="l"/>
                        </a:tabLst>
                      </a:pPr>
                      <a:r>
                        <a:rPr lang="es-AR" sz="2400" dirty="0">
                          <a:solidFill>
                            <a:schemeClr val="tx1"/>
                          </a:solidFill>
                          <a:effectLst/>
                        </a:rPr>
                        <a:t>Duration</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gridSpan="2">
                  <a:txBody>
                    <a:bodyPr/>
                    <a:lstStyle/>
                    <a:p>
                      <a:pPr>
                        <a:lnSpc>
                          <a:spcPct val="107000"/>
                        </a:lnSpc>
                        <a:spcAft>
                          <a:spcPts val="800"/>
                        </a:spcAft>
                      </a:pPr>
                      <a:r>
                        <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day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FEE"/>
                    </a:solidFill>
                  </a:tcPr>
                </a:tc>
                <a:tc hMerge="1">
                  <a:txBody>
                    <a:bodyPr/>
                    <a:lstStyle/>
                    <a:p>
                      <a:endParaRPr lang="en-GB"/>
                    </a:p>
                  </a:txBody>
                  <a:tcPr/>
                </a:tc>
                <a:extLst>
                  <a:ext uri="{0D108BD9-81ED-4DB2-BD59-A6C34878D82A}">
                    <a16:rowId xmlns:a16="http://schemas.microsoft.com/office/drawing/2014/main" val="3961636285"/>
                  </a:ext>
                </a:extLst>
              </a:tr>
              <a:tr h="417593">
                <a:tc>
                  <a:txBody>
                    <a:bodyPr/>
                    <a:lstStyle/>
                    <a:p>
                      <a:pPr>
                        <a:lnSpc>
                          <a:spcPct val="107000"/>
                        </a:lnSpc>
                        <a:spcAft>
                          <a:spcPts val="800"/>
                        </a:spcAft>
                        <a:tabLst>
                          <a:tab pos="1350645" algn="l"/>
                          <a:tab pos="3150870" algn="l"/>
                        </a:tabLst>
                      </a:pPr>
                      <a:r>
                        <a:rPr lang="es-AR" sz="2400" dirty="0">
                          <a:solidFill>
                            <a:schemeClr val="tx1"/>
                          </a:solidFill>
                          <a:effectLst/>
                        </a:rPr>
                        <a:t>Price</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gridSpan="2">
                  <a:txBody>
                    <a:bodyPr/>
                    <a:lstStyle/>
                    <a:p>
                      <a:pPr>
                        <a:lnSpc>
                          <a:spcPct val="107000"/>
                        </a:lnSpc>
                        <a:spcAft>
                          <a:spcPts val="800"/>
                        </a:spcAft>
                      </a:pPr>
                      <a:r>
                        <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hMerge="1">
                  <a:txBody>
                    <a:bodyPr/>
                    <a:lstStyle/>
                    <a:p>
                      <a:endParaRPr lang="en-GB"/>
                    </a:p>
                  </a:txBody>
                  <a:tcPr/>
                </a:tc>
                <a:extLst>
                  <a:ext uri="{0D108BD9-81ED-4DB2-BD59-A6C34878D82A}">
                    <a16:rowId xmlns:a16="http://schemas.microsoft.com/office/drawing/2014/main" val="1333161528"/>
                  </a:ext>
                </a:extLst>
              </a:tr>
              <a:tr h="347971">
                <a:tc rowSpan="2">
                  <a:txBody>
                    <a:bodyPr/>
                    <a:lstStyle/>
                    <a:p>
                      <a:pPr>
                        <a:lnSpc>
                          <a:spcPct val="107000"/>
                        </a:lnSpc>
                        <a:spcAft>
                          <a:spcPts val="800"/>
                        </a:spcAft>
                        <a:tabLst>
                          <a:tab pos="1350645" algn="l"/>
                          <a:tab pos="3150870" algn="l"/>
                        </a:tabLst>
                      </a:pPr>
                      <a:r>
                        <a:rPr lang="en-GB" sz="2400" dirty="0">
                          <a:solidFill>
                            <a:schemeClr val="tx1"/>
                          </a:solidFill>
                          <a:effectLst/>
                        </a:rPr>
                        <a:t>What is and isn’t included in the price?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a:txBody>
                    <a:bodyPr/>
                    <a:lstStyle/>
                    <a:p>
                      <a:pPr algn="ctr">
                        <a:lnSpc>
                          <a:spcPct val="107000"/>
                        </a:lnSpc>
                        <a:spcAft>
                          <a:spcPts val="800"/>
                        </a:spcAft>
                      </a:pPr>
                      <a:r>
                        <a:rPr lang="en-GB" sz="2000" dirty="0">
                          <a:solidFill>
                            <a:schemeClr val="tx1"/>
                          </a:solidFill>
                          <a:effectLst/>
                        </a:rPr>
                        <a:t>Included</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FEE"/>
                    </a:solidFill>
                  </a:tcPr>
                </a:tc>
                <a:tc>
                  <a:txBody>
                    <a:bodyPr/>
                    <a:lstStyle/>
                    <a:p>
                      <a:pPr algn="ctr">
                        <a:lnSpc>
                          <a:spcPct val="107000"/>
                        </a:lnSpc>
                        <a:spcAft>
                          <a:spcPts val="800"/>
                        </a:spcAft>
                      </a:pPr>
                      <a:r>
                        <a:rPr lang="es-AR" sz="2000" dirty="0">
                          <a:solidFill>
                            <a:schemeClr val="tx1"/>
                          </a:solidFill>
                          <a:effectLst/>
                        </a:rPr>
                        <a:t>Not included</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FEE"/>
                    </a:solidFill>
                  </a:tcPr>
                </a:tc>
                <a:extLst>
                  <a:ext uri="{0D108BD9-81ED-4DB2-BD59-A6C34878D82A}">
                    <a16:rowId xmlns:a16="http://schemas.microsoft.com/office/drawing/2014/main" val="3908948764"/>
                  </a:ext>
                </a:extLst>
              </a:tr>
              <a:tr h="918846">
                <a:tc vMerge="1">
                  <a:txBody>
                    <a:bodyPr/>
                    <a:lstStyle/>
                    <a:p>
                      <a:endParaRPr lang="en-GB"/>
                    </a:p>
                  </a:txBody>
                  <a:tcPr/>
                </a:tc>
                <a:tc>
                  <a:txBody>
                    <a:bodyPr/>
                    <a:lstStyle/>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transport </a:t>
                      </a:r>
                    </a:p>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tour guide services </a:t>
                      </a:r>
                    </a:p>
                    <a:p>
                      <a:pPr marL="285750" indent="-285750">
                        <a:buFont typeface="Arial" panose="020B0604020202020204" pitchFamily="34" charset="0"/>
                        <a:buChar char="•"/>
                      </a:pPr>
                      <a:r>
                        <a:rPr lang="en-GB" sz="1800" kern="1200" dirty="0">
                          <a:solidFill>
                            <a:schemeClr val="dk1"/>
                          </a:solidFill>
                          <a:effectLst/>
                          <a:latin typeface="+mn-lt"/>
                          <a:ea typeface="+mn-ea"/>
                          <a:cs typeface="+mn-cs"/>
                        </a:rPr>
                        <a:t>excursions programme</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a:txBody>
                    <a:bodyPr/>
                    <a:lstStyle/>
                    <a:p>
                      <a:pPr marL="285750" lvl="0" indent="-285750">
                        <a:buFont typeface="Arial" panose="020B0604020202020204" pitchFamily="34" charset="0"/>
                        <a:buChar char="•"/>
                      </a:pPr>
                      <a:r>
                        <a:rPr lang="es-AR" sz="1800" u="none" kern="1200" dirty="0">
                          <a:solidFill>
                            <a:schemeClr val="dk1"/>
                          </a:solidFill>
                          <a:effectLst/>
                          <a:latin typeface="+mn-lt"/>
                          <a:ea typeface="+mn-ea"/>
                          <a:cs typeface="+mn-cs"/>
                        </a:rPr>
                        <a:t>local guides €10 p.p.</a:t>
                      </a:r>
                      <a:endParaRPr lang="en-GB" sz="1800" u="none" kern="1200" dirty="0">
                        <a:solidFill>
                          <a:schemeClr val="dk1"/>
                        </a:solidFill>
                        <a:effectLst/>
                        <a:latin typeface="+mn-lt"/>
                        <a:ea typeface="+mn-ea"/>
                        <a:cs typeface="+mn-cs"/>
                      </a:endParaRPr>
                    </a:p>
                    <a:p>
                      <a:pPr marL="285750" indent="-285750">
                        <a:buFont typeface="Arial" panose="020B0604020202020204" pitchFamily="34" charset="0"/>
                        <a:buChar char="•"/>
                      </a:pPr>
                      <a:r>
                        <a:rPr lang="es-AR" sz="1800" u="none" kern="1200" dirty="0" err="1">
                          <a:solidFill>
                            <a:schemeClr val="dk1"/>
                          </a:solidFill>
                          <a:effectLst/>
                          <a:latin typeface="+mn-lt"/>
                          <a:ea typeface="+mn-ea"/>
                          <a:cs typeface="+mn-cs"/>
                        </a:rPr>
                        <a:t>educational</a:t>
                      </a:r>
                      <a:r>
                        <a:rPr lang="es-AR" sz="1800" u="none" kern="1200" dirty="0">
                          <a:solidFill>
                            <a:schemeClr val="dk1"/>
                          </a:solidFill>
                          <a:effectLst/>
                          <a:latin typeface="+mn-lt"/>
                          <a:ea typeface="+mn-ea"/>
                          <a:cs typeface="+mn-cs"/>
                        </a:rPr>
                        <a:t> activities €10 p.p</a:t>
                      </a:r>
                      <a:r>
                        <a:rPr lang="es-AR" sz="1800" u="sng" kern="1200" dirty="0">
                          <a:solidFill>
                            <a:schemeClr val="dk1"/>
                          </a:solidFill>
                          <a:effectLst/>
                          <a:latin typeface="+mn-lt"/>
                          <a:ea typeface="+mn-ea"/>
                          <a:cs typeface="+mn-cs"/>
                        </a:rPr>
                        <a:t>.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extLst>
                  <a:ext uri="{0D108BD9-81ED-4DB2-BD59-A6C34878D82A}">
                    <a16:rowId xmlns:a16="http://schemas.microsoft.com/office/drawing/2014/main" val="468204428"/>
                  </a:ext>
                </a:extLst>
              </a:tr>
              <a:tr h="3339857">
                <a:tc>
                  <a:txBody>
                    <a:bodyPr/>
                    <a:lstStyle/>
                    <a:p>
                      <a:pPr>
                        <a:lnSpc>
                          <a:spcPct val="107000"/>
                        </a:lnSpc>
                        <a:spcAft>
                          <a:spcPts val="800"/>
                        </a:spcAft>
                        <a:tabLst>
                          <a:tab pos="1350645" algn="l"/>
                          <a:tab pos="3150870" algn="l"/>
                        </a:tabLst>
                      </a:pPr>
                      <a:r>
                        <a:rPr lang="es-AR" sz="2400" dirty="0" err="1">
                          <a:solidFill>
                            <a:schemeClr val="tx1"/>
                          </a:solidFill>
                          <a:effectLst/>
                        </a:rPr>
                        <a:t>Itinerary</a:t>
                      </a:r>
                      <a:r>
                        <a:rPr lang="es-AR" sz="2400" dirty="0">
                          <a:solidFill>
                            <a:schemeClr val="tx1"/>
                          </a:solidFill>
                          <a:effectLst/>
                        </a:rPr>
                        <a:t> (+ important details)</a:t>
                      </a:r>
                      <a:endParaRPr lang="en-GB" sz="2400" dirty="0">
                        <a:solidFill>
                          <a:schemeClr val="tx1"/>
                        </a:solidFill>
                        <a:effectLs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gridSpan="2">
                  <a:txBody>
                    <a:bodyPr/>
                    <a:lstStyle/>
                    <a:p>
                      <a:pPr marL="285750" lvl="0" indent="-285750">
                        <a:buFont typeface="Arial" panose="020B0604020202020204" pitchFamily="34" charset="0"/>
                        <a:buChar char="•"/>
                      </a:pPr>
                      <a:r>
                        <a:rPr lang="en-GB" sz="1800" u="none" kern="1200" dirty="0">
                          <a:solidFill>
                            <a:schemeClr val="dk1"/>
                          </a:solidFill>
                          <a:effectLst/>
                          <a:latin typeface="+mn-lt"/>
                          <a:ea typeface="+mn-ea"/>
                          <a:cs typeface="+mn-cs"/>
                        </a:rPr>
                        <a:t>Leaving early in the morning.</a:t>
                      </a:r>
                    </a:p>
                    <a:p>
                      <a:pPr marL="285750" lvl="0" indent="-285750">
                        <a:buFont typeface="Arial" panose="020B0604020202020204" pitchFamily="34" charset="0"/>
                        <a:buChar char="•"/>
                      </a:pPr>
                      <a:r>
                        <a:rPr lang="en-GB" sz="1800" u="none" kern="1200" dirty="0">
                          <a:solidFill>
                            <a:schemeClr val="dk1"/>
                          </a:solidFill>
                          <a:effectLst/>
                          <a:latin typeface="+mn-lt"/>
                          <a:ea typeface="+mn-ea"/>
                          <a:cs typeface="+mn-cs"/>
                        </a:rPr>
                        <a:t>T</a:t>
                      </a:r>
                      <a:r>
                        <a:rPr lang="es-AR" sz="1800" u="none" kern="1200" dirty="0" err="1">
                          <a:solidFill>
                            <a:schemeClr val="dk1"/>
                          </a:solidFill>
                          <a:effectLst/>
                          <a:latin typeface="+mn-lt"/>
                          <a:ea typeface="+mn-ea"/>
                          <a:cs typeface="+mn-cs"/>
                        </a:rPr>
                        <a:t>rip</a:t>
                      </a:r>
                      <a:r>
                        <a:rPr lang="es-AR" sz="1800" u="none" kern="1200" dirty="0">
                          <a:solidFill>
                            <a:schemeClr val="dk1"/>
                          </a:solidFill>
                          <a:effectLst/>
                          <a:latin typeface="+mn-lt"/>
                          <a:ea typeface="+mn-ea"/>
                          <a:cs typeface="+mn-cs"/>
                        </a:rPr>
                        <a:t> to Kazlų Rūda in Lithuania's third-largest forest. </a:t>
                      </a:r>
                      <a:endParaRPr lang="en-GB" sz="1800" u="none" kern="1200" dirty="0">
                        <a:solidFill>
                          <a:schemeClr val="dk1"/>
                        </a:solidFill>
                        <a:effectLst/>
                        <a:latin typeface="+mn-lt"/>
                        <a:ea typeface="+mn-ea"/>
                        <a:cs typeface="+mn-cs"/>
                      </a:endParaRPr>
                    </a:p>
                    <a:p>
                      <a:pPr marL="285750" lvl="0" indent="-285750">
                        <a:buFont typeface="Arial" panose="020B0604020202020204" pitchFamily="34" charset="0"/>
                        <a:buChar char="•"/>
                      </a:pPr>
                      <a:r>
                        <a:rPr lang="es-AR" sz="1800" u="none" kern="1200" dirty="0">
                          <a:solidFill>
                            <a:schemeClr val="dk1"/>
                          </a:solidFill>
                          <a:effectLst/>
                          <a:latin typeface="+mn-lt"/>
                          <a:ea typeface="+mn-ea"/>
                          <a:cs typeface="+mn-cs"/>
                        </a:rPr>
                        <a:t>Forest Museum: learn about natural resources, hunting, forestry, local flora and fauna. </a:t>
                      </a:r>
                      <a:endParaRPr lang="en-GB" sz="1800" u="none" kern="1200" dirty="0">
                        <a:solidFill>
                          <a:schemeClr val="dk1"/>
                        </a:solidFill>
                        <a:effectLst/>
                        <a:latin typeface="+mn-lt"/>
                        <a:ea typeface="+mn-ea"/>
                        <a:cs typeface="+mn-cs"/>
                      </a:endParaRPr>
                    </a:p>
                    <a:p>
                      <a:pPr marL="285750" lvl="0" indent="-285750">
                        <a:buFont typeface="Arial" panose="020B0604020202020204" pitchFamily="34" charset="0"/>
                        <a:buChar char="•"/>
                      </a:pPr>
                      <a:r>
                        <a:rPr lang="es-AR" sz="1800" u="none" kern="1200" dirty="0">
                          <a:solidFill>
                            <a:schemeClr val="dk1"/>
                          </a:solidFill>
                          <a:effectLst/>
                          <a:latin typeface="+mn-lt"/>
                          <a:ea typeface="+mn-ea"/>
                          <a:cs typeface="+mn-cs"/>
                        </a:rPr>
                        <a:t>A walk in the forest - solve the mystery of the town's name "Kazlų Rūda." </a:t>
                      </a:r>
                      <a:endParaRPr lang="en-GB" sz="1800" u="none" kern="1200" dirty="0">
                        <a:solidFill>
                          <a:schemeClr val="dk1"/>
                        </a:solidFill>
                        <a:effectLst/>
                        <a:latin typeface="+mn-lt"/>
                        <a:ea typeface="+mn-ea"/>
                        <a:cs typeface="+mn-cs"/>
                      </a:endParaRPr>
                    </a:p>
                    <a:p>
                      <a:pPr marL="285750" lvl="0" indent="-285750">
                        <a:buFont typeface="Arial" panose="020B0604020202020204" pitchFamily="34" charset="0"/>
                        <a:buChar char="•"/>
                      </a:pPr>
                      <a:r>
                        <a:rPr lang="es-AR" sz="1800" u="none" kern="1200" dirty="0" err="1">
                          <a:solidFill>
                            <a:schemeClr val="dk1"/>
                          </a:solidFill>
                          <a:effectLst/>
                          <a:latin typeface="+mn-lt"/>
                          <a:ea typeface="+mn-ea"/>
                          <a:cs typeface="+mn-cs"/>
                        </a:rPr>
                        <a:t>Visit</a:t>
                      </a:r>
                      <a:r>
                        <a:rPr lang="es-AR" sz="1800" u="none" kern="1200" dirty="0">
                          <a:solidFill>
                            <a:schemeClr val="dk1"/>
                          </a:solidFill>
                          <a:effectLst/>
                          <a:latin typeface="+mn-lt"/>
                          <a:ea typeface="+mn-ea"/>
                          <a:cs typeface="+mn-cs"/>
                        </a:rPr>
                        <a:t> to city park to see  diverse bird population and explore the city's symbols. </a:t>
                      </a:r>
                      <a:endParaRPr lang="en-GB" sz="1800" u="none" kern="1200" dirty="0">
                        <a:solidFill>
                          <a:schemeClr val="dk1"/>
                        </a:solidFill>
                        <a:effectLst/>
                        <a:latin typeface="+mn-lt"/>
                        <a:ea typeface="+mn-ea"/>
                        <a:cs typeface="+mn-cs"/>
                      </a:endParaRPr>
                    </a:p>
                    <a:p>
                      <a:pPr marL="285750" lvl="0" indent="-285750">
                        <a:buFont typeface="Arial" panose="020B0604020202020204" pitchFamily="34" charset="0"/>
                        <a:buChar char="•"/>
                      </a:pPr>
                      <a:r>
                        <a:rPr lang="es-AR" sz="1800" u="none" kern="1200" dirty="0">
                          <a:solidFill>
                            <a:schemeClr val="dk1"/>
                          </a:solidFill>
                          <a:effectLst/>
                          <a:latin typeface="+mn-lt"/>
                          <a:ea typeface="+mn-ea"/>
                          <a:cs typeface="+mn-cs"/>
                        </a:rPr>
                        <a:t>Educational activities at Kazlų Rūda's Rimvydas Žigaitis School of Arts (create  colourful "emotion maps," make unique postcards, create  tattoos with China ink and more).</a:t>
                      </a:r>
                      <a:endParaRPr lang="en-GB" sz="1800" u="none" kern="1200" dirty="0">
                        <a:solidFill>
                          <a:schemeClr val="dk1"/>
                        </a:solidFill>
                        <a:effectLst/>
                        <a:latin typeface="+mn-lt"/>
                        <a:ea typeface="+mn-ea"/>
                        <a:cs typeface="+mn-cs"/>
                      </a:endParaRPr>
                    </a:p>
                    <a:p>
                      <a:pPr marL="285750" lvl="0" indent="-285750">
                        <a:buFont typeface="Arial" panose="020B0604020202020204" pitchFamily="34" charset="0"/>
                        <a:buChar char="•"/>
                      </a:pPr>
                      <a:r>
                        <a:rPr lang="es-AR" sz="1800" u="none" kern="1200" dirty="0" err="1">
                          <a:solidFill>
                            <a:schemeClr val="dk1"/>
                          </a:solidFill>
                          <a:effectLst/>
                          <a:latin typeface="+mn-lt"/>
                          <a:ea typeface="+mn-ea"/>
                          <a:cs typeface="+mn-cs"/>
                        </a:rPr>
                        <a:t>Visit</a:t>
                      </a:r>
                      <a:r>
                        <a:rPr lang="es-AR" sz="1800" u="none" kern="1200" dirty="0">
                          <a:solidFill>
                            <a:schemeClr val="dk1"/>
                          </a:solidFill>
                          <a:effectLst/>
                          <a:latin typeface="+mn-lt"/>
                          <a:ea typeface="+mn-ea"/>
                          <a:cs typeface="+mn-cs"/>
                        </a:rPr>
                        <a:t> </a:t>
                      </a:r>
                      <a:r>
                        <a:rPr lang="es-AR" sz="1800" u="none" kern="1200" dirty="0" err="1">
                          <a:solidFill>
                            <a:schemeClr val="dk1"/>
                          </a:solidFill>
                          <a:effectLst/>
                          <a:latin typeface="+mn-lt"/>
                          <a:ea typeface="+mn-ea"/>
                          <a:cs typeface="+mn-cs"/>
                        </a:rPr>
                        <a:t>to</a:t>
                      </a:r>
                      <a:r>
                        <a:rPr lang="es-AR" sz="1800" u="none" kern="1200" dirty="0">
                          <a:solidFill>
                            <a:schemeClr val="dk1"/>
                          </a:solidFill>
                          <a:effectLst/>
                          <a:latin typeface="+mn-lt"/>
                          <a:ea typeface="+mn-ea"/>
                          <a:cs typeface="+mn-cs"/>
                        </a:rPr>
                        <a:t> </a:t>
                      </a:r>
                      <a:r>
                        <a:rPr lang="es-AR" sz="1800" u="none" kern="1200" dirty="0" err="1">
                          <a:solidFill>
                            <a:schemeClr val="dk1"/>
                          </a:solidFill>
                          <a:effectLst/>
                          <a:latin typeface="+mn-lt"/>
                          <a:ea typeface="+mn-ea"/>
                          <a:cs typeface="+mn-cs"/>
                        </a:rPr>
                        <a:t>the</a:t>
                      </a:r>
                      <a:r>
                        <a:rPr lang="es-AR" sz="1800" u="none" kern="1200" dirty="0">
                          <a:solidFill>
                            <a:schemeClr val="dk1"/>
                          </a:solidFill>
                          <a:effectLst/>
                          <a:latin typeface="+mn-lt"/>
                          <a:ea typeface="+mn-ea"/>
                          <a:cs typeface="+mn-cs"/>
                        </a:rPr>
                        <a:t> interactive </a:t>
                      </a:r>
                      <a:r>
                        <a:rPr lang="es-AR" sz="1800" u="none" kern="1200" dirty="0" err="1">
                          <a:solidFill>
                            <a:schemeClr val="dk1"/>
                          </a:solidFill>
                          <a:effectLst/>
                          <a:latin typeface="+mn-lt"/>
                          <a:ea typeface="+mn-ea"/>
                          <a:cs typeface="+mn-cs"/>
                        </a:rPr>
                        <a:t>museum</a:t>
                      </a:r>
                      <a:r>
                        <a:rPr lang="es-AR" sz="1800" u="none" kern="1200" dirty="0">
                          <a:solidFill>
                            <a:schemeClr val="dk1"/>
                          </a:solidFill>
                          <a:effectLst/>
                          <a:latin typeface="+mn-lt"/>
                          <a:ea typeface="+mn-ea"/>
                          <a:cs typeface="+mn-cs"/>
                        </a:rPr>
                        <a:t>, learn  the story of the town and </a:t>
                      </a:r>
                      <a:r>
                        <a:rPr lang="es-AR" sz="1800" u="none" kern="1200" dirty="0" err="1">
                          <a:solidFill>
                            <a:schemeClr val="dk1"/>
                          </a:solidFill>
                          <a:effectLst/>
                          <a:latin typeface="+mn-lt"/>
                          <a:ea typeface="+mn-ea"/>
                          <a:cs typeface="+mn-cs"/>
                        </a:rPr>
                        <a:t>main</a:t>
                      </a:r>
                      <a:r>
                        <a:rPr lang="es-AR" sz="1800" u="none" kern="1200" dirty="0">
                          <a:solidFill>
                            <a:schemeClr val="dk1"/>
                          </a:solidFill>
                          <a:effectLst/>
                          <a:latin typeface="+mn-lt"/>
                          <a:ea typeface="+mn-ea"/>
                          <a:cs typeface="+mn-cs"/>
                        </a:rPr>
                        <a:t> </a:t>
                      </a:r>
                      <a:r>
                        <a:rPr lang="es-AR" sz="1800" u="none" kern="1200" dirty="0" err="1">
                          <a:solidFill>
                            <a:schemeClr val="dk1"/>
                          </a:solidFill>
                          <a:effectLst/>
                          <a:latin typeface="+mn-lt"/>
                          <a:ea typeface="+mn-ea"/>
                          <a:cs typeface="+mn-cs"/>
                        </a:rPr>
                        <a:t>landmarks</a:t>
                      </a:r>
                      <a:r>
                        <a:rPr lang="es-AR" sz="1800" u="none" kern="1200" dirty="0">
                          <a:solidFill>
                            <a:schemeClr val="dk1"/>
                          </a:solidFill>
                          <a:effectLst/>
                          <a:latin typeface="+mn-lt"/>
                          <a:ea typeface="+mn-ea"/>
                          <a:cs typeface="+mn-cs"/>
                        </a:rPr>
                        <a:t>.</a:t>
                      </a:r>
                      <a:endParaRPr lang="en-GB" sz="20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FEE"/>
                    </a:solidFill>
                  </a:tcPr>
                </a:tc>
                <a:tc hMerge="1">
                  <a:txBody>
                    <a:bodyPr/>
                    <a:lstStyle/>
                    <a:p>
                      <a:endParaRPr lang="en-GB"/>
                    </a:p>
                  </a:txBody>
                  <a:tcPr/>
                </a:tc>
                <a:extLst>
                  <a:ext uri="{0D108BD9-81ED-4DB2-BD59-A6C34878D82A}">
                    <a16:rowId xmlns:a16="http://schemas.microsoft.com/office/drawing/2014/main" val="525231430"/>
                  </a:ext>
                </a:extLst>
              </a:tr>
              <a:tr h="417593">
                <a:tc>
                  <a:txBody>
                    <a:bodyPr/>
                    <a:lstStyle/>
                    <a:p>
                      <a:pPr>
                        <a:lnSpc>
                          <a:spcPct val="107000"/>
                        </a:lnSpc>
                        <a:spcAft>
                          <a:spcPts val="800"/>
                        </a:spcAft>
                        <a:tabLst>
                          <a:tab pos="1350645" algn="l"/>
                          <a:tab pos="3150870" algn="l"/>
                        </a:tabLst>
                      </a:pPr>
                      <a:r>
                        <a:rPr lang="es-AR" sz="2400" dirty="0">
                          <a:solidFill>
                            <a:schemeClr val="tx1"/>
                          </a:solidFill>
                          <a:effectLst/>
                        </a:rPr>
                        <a:t>Meals</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gridSpan="2">
                  <a:txBody>
                    <a:bodyPr/>
                    <a:lstStyle/>
                    <a:p>
                      <a:pPr marL="285750" lvl="0" indent="-285750">
                        <a:lnSpc>
                          <a:spcPct val="107000"/>
                        </a:lnSpc>
                        <a:buFont typeface="Arial" panose="020B0604020202020204" pitchFamily="34" charset="0"/>
                        <a:buChar char="•"/>
                        <a:tabLst>
                          <a:tab pos="1350645" algn="l"/>
                          <a:tab pos="315087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Bring your own food. You can’t buy it anywhere</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9C5"/>
                    </a:solidFill>
                  </a:tcPr>
                </a:tc>
                <a:tc hMerge="1">
                  <a:txBody>
                    <a:bodyPr/>
                    <a:lstStyle/>
                    <a:p>
                      <a:endParaRPr dirty="0"/>
                    </a:p>
                  </a:txBody>
                  <a:tcPr marL="68580" marR="68580" marT="0" marB="0" anchor="ctr"/>
                </a:tc>
                <a:extLst>
                  <a:ext uri="{0D108BD9-81ED-4DB2-BD59-A6C34878D82A}">
                    <a16:rowId xmlns:a16="http://schemas.microsoft.com/office/drawing/2014/main" val="1329704026"/>
                  </a:ext>
                </a:extLst>
              </a:tr>
            </a:tbl>
          </a:graphicData>
        </a:graphic>
      </p:graphicFrame>
    </p:spTree>
    <p:extLst>
      <p:ext uri="{BB962C8B-B14F-4D97-AF65-F5344CB8AC3E}">
        <p14:creationId xmlns:p14="http://schemas.microsoft.com/office/powerpoint/2010/main" val="150422144"/>
      </p:ext>
    </p:extLst>
  </p:cSld>
  <p:clrMapOvr>
    <a:masterClrMapping/>
  </p:clrMapOvr>
  <mc:AlternateContent xmlns:mc="http://schemas.openxmlformats.org/markup-compatibility/2006" xmlns:p14="http://schemas.microsoft.com/office/powerpoint/2010/main">
    <mc:Choice Requires="p14">
      <p:transition spd="slow" p14:dur="2000" advTm="27012"/>
    </mc:Choice>
    <mc:Fallback xmlns="">
      <p:transition spd="slow" advTm="2701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
</p:tagLst>
</file>

<file path=ppt/tags/tag2.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ll Presentation" id="{616986E9-32F2-4C56-8752-DE1892FF29F8}" vid="{32F7A116-BBD4-41A6-BA03-0EC3E276219B}"/>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cher_Training_Slide_Templates.potx" id="{2B9C3AC6-1B17-4F11-B8CB-568F0D45EE42}" vid="{CCC5E056-289A-4F9F-8868-BC534F3EB10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8FFD2F321B0D4FA595090BDB31F35F" ma:contentTypeVersion="11" ma:contentTypeDescription="Create a new document." ma:contentTypeScope="" ma:versionID="f9f62d77995d38da429d91868fcc7edf">
  <xsd:schema xmlns:xsd="http://www.w3.org/2001/XMLSchema" xmlns:xs="http://www.w3.org/2001/XMLSchema" xmlns:p="http://schemas.microsoft.com/office/2006/metadata/properties" xmlns:ns3="c2d69df0-8a96-4d34-aa16-26d85536e42b" xmlns:ns4="7b0f0cd7-00d2-4a7e-976d-64d4c6b15db9" targetNamespace="http://schemas.microsoft.com/office/2006/metadata/properties" ma:root="true" ma:fieldsID="b39bfcc7dfa94bba35b4b76d1fbee3e3" ns3:_="" ns4:_="">
    <xsd:import namespace="c2d69df0-8a96-4d34-aa16-26d85536e42b"/>
    <xsd:import namespace="7b0f0cd7-00d2-4a7e-976d-64d4c6b15db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69df0-8a96-4d34-aa16-26d85536e42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0f0cd7-00d2-4a7e-976d-64d4c6b15db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20183E-2AB0-45DF-873F-597ABA618B15}">
  <ds:schemaRefs>
    <ds:schemaRef ds:uri="http://schemas.microsoft.com/sharepoint/v3/contenttype/forms"/>
  </ds:schemaRefs>
</ds:datastoreItem>
</file>

<file path=customXml/itemProps2.xml><?xml version="1.0" encoding="utf-8"?>
<ds:datastoreItem xmlns:ds="http://schemas.openxmlformats.org/officeDocument/2006/customXml" ds:itemID="{6720AA44-0DDC-472C-9E29-4ECE6FE4E6E9}">
  <ds:schemaRefs>
    <ds:schemaRef ds:uri="http://purl.org/dc/dcmitype/"/>
    <ds:schemaRef ds:uri="http://schemas.openxmlformats.org/package/2006/metadata/core-properties"/>
    <ds:schemaRef ds:uri="http://schemas.microsoft.com/office/2006/metadata/properties"/>
    <ds:schemaRef ds:uri="http://purl.org/dc/elements/1.1/"/>
    <ds:schemaRef ds:uri="http://www.w3.org/XML/1998/namespace"/>
    <ds:schemaRef ds:uri="http://schemas.microsoft.com/office/2006/documentManagement/types"/>
    <ds:schemaRef ds:uri="http://schemas.microsoft.com/office/infopath/2007/PartnerControls"/>
    <ds:schemaRef ds:uri="7b0f0cd7-00d2-4a7e-976d-64d4c6b15db9"/>
    <ds:schemaRef ds:uri="c2d69df0-8a96-4d34-aa16-26d85536e42b"/>
    <ds:schemaRef ds:uri="http://purl.org/dc/terms/"/>
  </ds:schemaRefs>
</ds:datastoreItem>
</file>

<file path=customXml/itemProps3.xml><?xml version="1.0" encoding="utf-8"?>
<ds:datastoreItem xmlns:ds="http://schemas.openxmlformats.org/officeDocument/2006/customXml" ds:itemID="{5A2F7B97-00FD-4A4C-9E83-7B1D5992D1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d69df0-8a96-4d34-aa16-26d85536e42b"/>
    <ds:schemaRef ds:uri="7b0f0cd7-00d2-4a7e-976d-64d4c6b15d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Bell Presentation</Template>
  <TotalTime>7210</TotalTime>
  <Words>3369</Words>
  <Application>Microsoft Office PowerPoint</Application>
  <PresentationFormat>Plačiaekranė</PresentationFormat>
  <Paragraphs>354</Paragraphs>
  <Slides>23</Slides>
  <Notes>21</Notes>
  <HiddenSlides>0</HiddenSlides>
  <MMClips>2</MMClips>
  <ScaleCrop>false</ScaleCrop>
  <HeadingPairs>
    <vt:vector size="6" baseType="variant">
      <vt:variant>
        <vt:lpstr>Naudojami šriftai</vt:lpstr>
      </vt:variant>
      <vt:variant>
        <vt:i4>8</vt:i4>
      </vt:variant>
      <vt:variant>
        <vt:lpstr>Tema</vt:lpstr>
      </vt:variant>
      <vt:variant>
        <vt:i4>2</vt:i4>
      </vt:variant>
      <vt:variant>
        <vt:lpstr>Skaidrių pavadinimai</vt:lpstr>
      </vt:variant>
      <vt:variant>
        <vt:i4>23</vt:i4>
      </vt:variant>
    </vt:vector>
  </HeadingPairs>
  <TitlesOfParts>
    <vt:vector size="33" baseType="lpstr">
      <vt:lpstr>Aptos</vt:lpstr>
      <vt:lpstr>Arial</vt:lpstr>
      <vt:lpstr>Calibri</vt:lpstr>
      <vt:lpstr>Calibri Light</vt:lpstr>
      <vt:lpstr>Cambria</vt:lpstr>
      <vt:lpstr>Rockwell</vt:lpstr>
      <vt:lpstr>Segoe UI</vt:lpstr>
      <vt:lpstr>Times New Roman</vt:lpstr>
      <vt:lpstr>Office Theme</vt:lpstr>
      <vt:lpstr>4_Office Theme</vt:lpstr>
      <vt:lpstr>„PowerPoint“ pateiktis</vt:lpstr>
      <vt:lpstr>„PowerPoint“ pateiktis</vt:lpstr>
      <vt:lpstr>In our two lessons we’re going to …</vt:lpstr>
      <vt:lpstr>„PowerPoint“ pateiktis</vt:lpstr>
      <vt:lpstr>„PowerPoint“ pateiktis</vt:lpstr>
      <vt:lpstr>Task 1: Understanding mediation </vt:lpstr>
      <vt:lpstr>„PowerPoint“ pateiktis</vt:lpstr>
      <vt:lpstr>„PowerPoint“ pateiktis</vt:lpstr>
      <vt:lpstr>„PowerPoint“ pateiktis</vt:lpstr>
      <vt:lpstr>Analysis</vt:lpstr>
      <vt:lpstr>Mediation is interactive</vt:lpstr>
      <vt:lpstr>„PowerPoint“ pateiktis</vt:lpstr>
      <vt:lpstr>Task 2: Create a fact sheet</vt:lpstr>
      <vt:lpstr>„PowerPoint“ pateiktis</vt:lpstr>
      <vt:lpstr>What do you already know about these trips?</vt:lpstr>
      <vt:lpstr>Task 3: Deciding which trip to recommend</vt:lpstr>
      <vt:lpstr>Task 4: Analysis and Reflections</vt:lpstr>
      <vt:lpstr>Task 4: Analysis and Reflections</vt:lpstr>
      <vt:lpstr>Task 4: Analysis and Reflections</vt:lpstr>
      <vt:lpstr>Task 4: Analysis and Reflections</vt:lpstr>
      <vt:lpstr>Listen to your discussion and evaluate it</vt:lpstr>
      <vt:lpstr>Task 5: Writing an email</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dc:title>
  <dc:creator>Lianne Noy</dc:creator>
  <cp:lastModifiedBy>Dell</cp:lastModifiedBy>
  <cp:revision>141</cp:revision>
  <cp:lastPrinted>2024-07-31T17:08:36Z</cp:lastPrinted>
  <dcterms:created xsi:type="dcterms:W3CDTF">2018-12-09T23:26:34Z</dcterms:created>
  <dcterms:modified xsi:type="dcterms:W3CDTF">2024-12-05T12:47:19Z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0x010100048FFD2F321B0D4FA595090BDB31F35F</vt:lpwstr>
  </property>
</Properties>
</file>